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82" r:id="rId3"/>
    <p:sldId id="283" r:id="rId4"/>
    <p:sldId id="284" r:id="rId5"/>
    <p:sldId id="285" r:id="rId6"/>
    <p:sldId id="260" r:id="rId7"/>
    <p:sldId id="261" r:id="rId8"/>
    <p:sldId id="262" r:id="rId9"/>
    <p:sldId id="269" r:id="rId10"/>
    <p:sldId id="270" r:id="rId11"/>
    <p:sldId id="271" r:id="rId12"/>
    <p:sldId id="263" r:id="rId13"/>
    <p:sldId id="264" r:id="rId14"/>
    <p:sldId id="265" r:id="rId15"/>
    <p:sldId id="266" r:id="rId16"/>
    <p:sldId id="272" r:id="rId17"/>
    <p:sldId id="290" r:id="rId18"/>
    <p:sldId id="291" r:id="rId19"/>
    <p:sldId id="299" r:id="rId20"/>
    <p:sldId id="274" r:id="rId21"/>
    <p:sldId id="276" r:id="rId22"/>
    <p:sldId id="278" r:id="rId23"/>
    <p:sldId id="279" r:id="rId24"/>
    <p:sldId id="300" r:id="rId25"/>
    <p:sldId id="292" r:id="rId26"/>
    <p:sldId id="293" r:id="rId27"/>
    <p:sldId id="286" r:id="rId28"/>
    <p:sldId id="287" r:id="rId29"/>
    <p:sldId id="288" r:id="rId30"/>
    <p:sldId id="280" r:id="rId31"/>
    <p:sldId id="281" r:id="rId32"/>
    <p:sldId id="289" r:id="rId33"/>
    <p:sldId id="295" r:id="rId34"/>
    <p:sldId id="296" r:id="rId35"/>
    <p:sldId id="297" r:id="rId36"/>
    <p:sldId id="258" r:id="rId37"/>
    <p:sldId id="298" r:id="rId38"/>
    <p:sldId id="294" r:id="rId39"/>
    <p:sldId id="301" r:id="rId4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21"/>
  </p:normalViewPr>
  <p:slideViewPr>
    <p:cSldViewPr snapToGrid="0" snapToObjects="1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bil</c:v>
                </c:pt>
              </c:strCache>
            </c:strRef>
          </c:tx>
          <c:spPr>
            <a:ln w="1270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'Ark1'!$B$1:$D$1</c:f>
              <c:strCache>
                <c:ptCount val="3"/>
                <c:pt idx="0">
                  <c:v>2017</c:v>
                </c:pt>
                <c:pt idx="1">
                  <c:v>2021</c:v>
                </c:pt>
                <c:pt idx="2">
                  <c:v>2025</c:v>
                </c:pt>
              </c:strCache>
            </c:strRef>
          </c:cat>
          <c:val>
            <c:numRef>
              <c:f>'Ark1'!$B$2:$D$2</c:f>
              <c:numCache>
                <c:formatCode>General</c:formatCode>
                <c:ptCount val="3"/>
                <c:pt idx="0">
                  <c:v>35</c:v>
                </c:pt>
                <c:pt idx="1">
                  <c:v>20</c:v>
                </c:pt>
                <c:pt idx="2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19-984B-B76A-8C5414665100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  <c:pt idx="0">
                  <c:v>sykkel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'Ark1'!$B$1:$D$1</c:f>
              <c:strCache>
                <c:ptCount val="3"/>
                <c:pt idx="0">
                  <c:v>2017</c:v>
                </c:pt>
                <c:pt idx="1">
                  <c:v>2021</c:v>
                </c:pt>
                <c:pt idx="2">
                  <c:v>2025</c:v>
                </c:pt>
              </c:strCache>
            </c:strRef>
          </c:cat>
          <c:val>
            <c:numRef>
              <c:f>'Ark1'!$B$3:$D$3</c:f>
              <c:numCache>
                <c:formatCode>General</c:formatCode>
                <c:ptCount val="3"/>
                <c:pt idx="0">
                  <c:v>8</c:v>
                </c:pt>
                <c:pt idx="1">
                  <c:v>10</c:v>
                </c:pt>
                <c:pt idx="2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19-984B-B76A-8C5414665100}"/>
            </c:ext>
          </c:extLst>
        </c:ser>
        <c:ser>
          <c:idx val="2"/>
          <c:order val="2"/>
          <c:tx>
            <c:strRef>
              <c:f>'Ark1'!$A$4</c:f>
              <c:strCache>
                <c:ptCount val="1"/>
                <c:pt idx="0">
                  <c:v>elsykkel</c:v>
                </c:pt>
              </c:strCache>
            </c:strRef>
          </c:tx>
          <c:spPr>
            <a:ln w="1270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'Ark1'!$B$1:$D$1</c:f>
              <c:strCache>
                <c:ptCount val="3"/>
                <c:pt idx="0">
                  <c:v>2017</c:v>
                </c:pt>
                <c:pt idx="1">
                  <c:v>2021</c:v>
                </c:pt>
                <c:pt idx="2">
                  <c:v>2025</c:v>
                </c:pt>
              </c:strCache>
            </c:strRef>
          </c:cat>
          <c:val>
            <c:numRef>
              <c:f>'Ark1'!$B$4:$D$4</c:f>
              <c:numCache>
                <c:formatCode>General</c:formatCode>
                <c:ptCount val="3"/>
                <c:pt idx="0">
                  <c:v>2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19-984B-B76A-8C5414665100}"/>
            </c:ext>
          </c:extLst>
        </c:ser>
        <c:ser>
          <c:idx val="3"/>
          <c:order val="3"/>
          <c:tx>
            <c:strRef>
              <c:f>'Ark1'!$A$5</c:f>
              <c:strCache>
                <c:ptCount val="1"/>
                <c:pt idx="0">
                  <c:v>gange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'Ark1'!$B$1:$D$1</c:f>
              <c:strCache>
                <c:ptCount val="3"/>
                <c:pt idx="0">
                  <c:v>2017</c:v>
                </c:pt>
                <c:pt idx="1">
                  <c:v>2021</c:v>
                </c:pt>
                <c:pt idx="2">
                  <c:v>2025</c:v>
                </c:pt>
              </c:strCache>
            </c:strRef>
          </c:cat>
          <c:val>
            <c:numRef>
              <c:f>'Ark1'!$B$5:$D$5</c:f>
              <c:numCache>
                <c:formatCode>General</c:formatCode>
                <c:ptCount val="3"/>
                <c:pt idx="0">
                  <c:v>18</c:v>
                </c:pt>
                <c:pt idx="1">
                  <c:v>18</c:v>
                </c:pt>
                <c:pt idx="2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119-984B-B76A-8C5414665100}"/>
            </c:ext>
          </c:extLst>
        </c:ser>
        <c:ser>
          <c:idx val="4"/>
          <c:order val="4"/>
          <c:tx>
            <c:strRef>
              <c:f>'Ark1'!$A$6</c:f>
              <c:strCache>
                <c:ptCount val="1"/>
                <c:pt idx="0">
                  <c:v>kollektiv</c:v>
                </c:pt>
              </c:strCache>
            </c:strRef>
          </c:tx>
          <c:spPr>
            <a:ln w="76200" cap="rnd">
              <a:solidFill>
                <a:srgbClr val="330000"/>
              </a:solidFill>
              <a:round/>
            </a:ln>
            <a:effectLst/>
          </c:spPr>
          <c:marker>
            <c:symbol val="none"/>
          </c:marker>
          <c:cat>
            <c:strRef>
              <c:f>'Ark1'!$B$1:$D$1</c:f>
              <c:strCache>
                <c:ptCount val="3"/>
                <c:pt idx="0">
                  <c:v>2017</c:v>
                </c:pt>
                <c:pt idx="1">
                  <c:v>2021</c:v>
                </c:pt>
                <c:pt idx="2">
                  <c:v>2025</c:v>
                </c:pt>
              </c:strCache>
            </c:strRef>
          </c:cat>
          <c:val>
            <c:numRef>
              <c:f>'Ark1'!$B$6:$D$6</c:f>
              <c:numCache>
                <c:formatCode>General</c:formatCode>
                <c:ptCount val="3"/>
                <c:pt idx="0">
                  <c:v>37</c:v>
                </c:pt>
                <c:pt idx="1">
                  <c:v>37</c:v>
                </c:pt>
                <c:pt idx="2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119-984B-B76A-8C5414665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2760368"/>
        <c:axId val="529284832"/>
      </c:lineChart>
      <c:catAx>
        <c:axId val="49276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29284832"/>
        <c:crosses val="autoZero"/>
        <c:auto val="1"/>
        <c:lblAlgn val="ctr"/>
        <c:lblOffset val="100"/>
        <c:noMultiLvlLbl val="0"/>
      </c:catAx>
      <c:valAx>
        <c:axId val="52928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9276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813F58-BCEB-D44B-941F-9E97A58D5248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56538BB-E4A8-F74E-9490-D3C27C1480D8}">
      <dgm:prSet phldrT="[Tekst]"/>
      <dgm:spPr/>
      <dgm:t>
        <a:bodyPr/>
        <a:lstStyle/>
        <a:p>
          <a:r>
            <a:rPr lang="nb-NO" dirty="0"/>
            <a:t>rom</a:t>
          </a:r>
        </a:p>
      </dgm:t>
    </dgm:pt>
    <dgm:pt modelId="{6870679C-56A3-9742-96F4-A16FFF39F678}" type="parTrans" cxnId="{4C6AB902-A316-C64E-9C09-7DA6921864E5}">
      <dgm:prSet/>
      <dgm:spPr/>
      <dgm:t>
        <a:bodyPr/>
        <a:lstStyle/>
        <a:p>
          <a:endParaRPr lang="nb-NO"/>
        </a:p>
      </dgm:t>
    </dgm:pt>
    <dgm:pt modelId="{4A8DA369-5889-964D-B51E-5FDB86CE149F}" type="sibTrans" cxnId="{4C6AB902-A316-C64E-9C09-7DA6921864E5}">
      <dgm:prSet/>
      <dgm:spPr/>
      <dgm:t>
        <a:bodyPr/>
        <a:lstStyle/>
        <a:p>
          <a:endParaRPr lang="nb-NO"/>
        </a:p>
      </dgm:t>
    </dgm:pt>
    <dgm:pt modelId="{0E88E2AE-EDA5-C34D-A0D9-97F0CB884557}">
      <dgm:prSet phldrT="[Tekst]"/>
      <dgm:spPr/>
      <dgm:t>
        <a:bodyPr/>
        <a:lstStyle/>
        <a:p>
          <a:r>
            <a:rPr lang="nb-NO" dirty="0"/>
            <a:t>tid</a:t>
          </a:r>
        </a:p>
      </dgm:t>
    </dgm:pt>
    <dgm:pt modelId="{6CE5915F-ACE1-8445-AA11-D4A21B325EBB}" type="parTrans" cxnId="{D8C5F78E-8B24-BA44-AE1F-A03956C0FFE0}">
      <dgm:prSet/>
      <dgm:spPr/>
      <dgm:t>
        <a:bodyPr/>
        <a:lstStyle/>
        <a:p>
          <a:endParaRPr lang="nb-NO"/>
        </a:p>
      </dgm:t>
    </dgm:pt>
    <dgm:pt modelId="{060FF64B-D473-2E47-BB89-D677148683E1}" type="sibTrans" cxnId="{D8C5F78E-8B24-BA44-AE1F-A03956C0FFE0}">
      <dgm:prSet/>
      <dgm:spPr/>
      <dgm:t>
        <a:bodyPr/>
        <a:lstStyle/>
        <a:p>
          <a:endParaRPr lang="nb-NO"/>
        </a:p>
      </dgm:t>
    </dgm:pt>
    <dgm:pt modelId="{870B1290-060A-994F-89B5-7D711933015E}">
      <dgm:prSet phldrT="[Tekst]" custT="1"/>
      <dgm:spPr/>
      <dgm:t>
        <a:bodyPr/>
        <a:lstStyle/>
        <a:p>
          <a:r>
            <a:rPr lang="nb-NO" sz="4000" b="1" dirty="0"/>
            <a:t>by</a:t>
          </a:r>
        </a:p>
      </dgm:t>
    </dgm:pt>
    <dgm:pt modelId="{C4E2072D-AA67-B24A-88E9-AB49F912903B}" type="parTrans" cxnId="{3E70CEC7-D598-4841-9571-5E086B6081B7}">
      <dgm:prSet/>
      <dgm:spPr/>
      <dgm:t>
        <a:bodyPr/>
        <a:lstStyle/>
        <a:p>
          <a:endParaRPr lang="nb-NO"/>
        </a:p>
      </dgm:t>
    </dgm:pt>
    <dgm:pt modelId="{1D6204CD-3AFA-B74B-A29C-CB64D3B11642}" type="sibTrans" cxnId="{3E70CEC7-D598-4841-9571-5E086B6081B7}">
      <dgm:prSet/>
      <dgm:spPr/>
      <dgm:t>
        <a:bodyPr/>
        <a:lstStyle/>
        <a:p>
          <a:endParaRPr lang="nb-NO"/>
        </a:p>
      </dgm:t>
    </dgm:pt>
    <dgm:pt modelId="{D8818F77-F7F5-7446-BDB4-7237050A229B}" type="pres">
      <dgm:prSet presAssocID="{21813F58-BCEB-D44B-941F-9E97A58D5248}" presName="Name0" presStyleCnt="0">
        <dgm:presLayoutVars>
          <dgm:chMax val="4"/>
          <dgm:resizeHandles val="exact"/>
        </dgm:presLayoutVars>
      </dgm:prSet>
      <dgm:spPr/>
    </dgm:pt>
    <dgm:pt modelId="{67C2E2FC-7D3A-3047-B8FF-83C39F50F228}" type="pres">
      <dgm:prSet presAssocID="{21813F58-BCEB-D44B-941F-9E97A58D5248}" presName="ellipse" presStyleLbl="trBgShp" presStyleIdx="0" presStyleCnt="1" custScaleX="213470" custScaleY="118340"/>
      <dgm:spPr/>
    </dgm:pt>
    <dgm:pt modelId="{46B0B1D4-8400-8C41-891D-476513B6CC85}" type="pres">
      <dgm:prSet presAssocID="{21813F58-BCEB-D44B-941F-9E97A58D5248}" presName="arrow1" presStyleLbl="fgShp" presStyleIdx="0" presStyleCnt="1"/>
      <dgm:spPr/>
    </dgm:pt>
    <dgm:pt modelId="{41B36F2E-16CB-1842-903C-33ECAFCF8887}" type="pres">
      <dgm:prSet presAssocID="{21813F58-BCEB-D44B-941F-9E97A58D5248}" presName="rectangle" presStyleLbl="revTx" presStyleIdx="0" presStyleCnt="1">
        <dgm:presLayoutVars>
          <dgm:bulletEnabled val="1"/>
        </dgm:presLayoutVars>
      </dgm:prSet>
      <dgm:spPr/>
    </dgm:pt>
    <dgm:pt modelId="{839663DD-31B8-334E-916C-5B55035F4A4D}" type="pres">
      <dgm:prSet presAssocID="{0E88E2AE-EDA5-C34D-A0D9-97F0CB884557}" presName="item1" presStyleLbl="node1" presStyleIdx="0" presStyleCnt="2" custLinFactX="31885" custLinFactNeighborX="100000" custLinFactNeighborY="-69961">
        <dgm:presLayoutVars>
          <dgm:bulletEnabled val="1"/>
        </dgm:presLayoutVars>
      </dgm:prSet>
      <dgm:spPr/>
    </dgm:pt>
    <dgm:pt modelId="{F52B82EB-49C6-D942-BF0B-59BC6D29F300}" type="pres">
      <dgm:prSet presAssocID="{870B1290-060A-994F-89B5-7D711933015E}" presName="item2" presStyleLbl="node1" presStyleIdx="1" presStyleCnt="2" custLinFactX="-27298" custLinFactNeighborX="-100000" custLinFactNeighborY="-10322">
        <dgm:presLayoutVars>
          <dgm:bulletEnabled val="1"/>
        </dgm:presLayoutVars>
      </dgm:prSet>
      <dgm:spPr/>
    </dgm:pt>
    <dgm:pt modelId="{43B21B19-88A7-3F4B-AFEA-E64064A46FFC}" type="pres">
      <dgm:prSet presAssocID="{21813F58-BCEB-D44B-941F-9E97A58D5248}" presName="funnel" presStyleLbl="trAlignAcc1" presStyleIdx="0" presStyleCnt="1" custScaleX="207807" custScaleY="102387" custLinFactNeighborX="-33545" custLinFactNeighborY="-21629"/>
      <dgm:spPr/>
    </dgm:pt>
  </dgm:ptLst>
  <dgm:cxnLst>
    <dgm:cxn modelId="{4C6AB902-A316-C64E-9C09-7DA6921864E5}" srcId="{21813F58-BCEB-D44B-941F-9E97A58D5248}" destId="{E56538BB-E4A8-F74E-9490-D3C27C1480D8}" srcOrd="0" destOrd="0" parTransId="{6870679C-56A3-9742-96F4-A16FFF39F678}" sibTransId="{4A8DA369-5889-964D-B51E-5FDB86CE149F}"/>
    <dgm:cxn modelId="{19026D05-5B37-244A-B9FF-9F88CC3A461C}" type="presOf" srcId="{21813F58-BCEB-D44B-941F-9E97A58D5248}" destId="{D8818F77-F7F5-7446-BDB4-7237050A229B}" srcOrd="0" destOrd="0" presId="urn:microsoft.com/office/officeart/2005/8/layout/funnel1"/>
    <dgm:cxn modelId="{8559FA29-95DD-0F4A-B343-8DE532F26FBE}" type="presOf" srcId="{0E88E2AE-EDA5-C34D-A0D9-97F0CB884557}" destId="{839663DD-31B8-334E-916C-5B55035F4A4D}" srcOrd="0" destOrd="0" presId="urn:microsoft.com/office/officeart/2005/8/layout/funnel1"/>
    <dgm:cxn modelId="{04862B2F-4684-A24C-8818-BA43EDEE8FEE}" type="presOf" srcId="{870B1290-060A-994F-89B5-7D711933015E}" destId="{41B36F2E-16CB-1842-903C-33ECAFCF8887}" srcOrd="0" destOrd="0" presId="urn:microsoft.com/office/officeart/2005/8/layout/funnel1"/>
    <dgm:cxn modelId="{D8C5F78E-8B24-BA44-AE1F-A03956C0FFE0}" srcId="{21813F58-BCEB-D44B-941F-9E97A58D5248}" destId="{0E88E2AE-EDA5-C34D-A0D9-97F0CB884557}" srcOrd="1" destOrd="0" parTransId="{6CE5915F-ACE1-8445-AA11-D4A21B325EBB}" sibTransId="{060FF64B-D473-2E47-BB89-D677148683E1}"/>
    <dgm:cxn modelId="{F3EC78A3-1CF0-7547-9B0E-00996F033A89}" type="presOf" srcId="{E56538BB-E4A8-F74E-9490-D3C27C1480D8}" destId="{F52B82EB-49C6-D942-BF0B-59BC6D29F300}" srcOrd="0" destOrd="0" presId="urn:microsoft.com/office/officeart/2005/8/layout/funnel1"/>
    <dgm:cxn modelId="{3E70CEC7-D598-4841-9571-5E086B6081B7}" srcId="{21813F58-BCEB-D44B-941F-9E97A58D5248}" destId="{870B1290-060A-994F-89B5-7D711933015E}" srcOrd="2" destOrd="0" parTransId="{C4E2072D-AA67-B24A-88E9-AB49F912903B}" sibTransId="{1D6204CD-3AFA-B74B-A29C-CB64D3B11642}"/>
    <dgm:cxn modelId="{B5894633-EB64-CB4B-975A-83F97AAFF965}" type="presParOf" srcId="{D8818F77-F7F5-7446-BDB4-7237050A229B}" destId="{67C2E2FC-7D3A-3047-B8FF-83C39F50F228}" srcOrd="0" destOrd="0" presId="urn:microsoft.com/office/officeart/2005/8/layout/funnel1"/>
    <dgm:cxn modelId="{91EE6CB3-A4B2-DD4F-B1F2-99918C1FA959}" type="presParOf" srcId="{D8818F77-F7F5-7446-BDB4-7237050A229B}" destId="{46B0B1D4-8400-8C41-891D-476513B6CC85}" srcOrd="1" destOrd="0" presId="urn:microsoft.com/office/officeart/2005/8/layout/funnel1"/>
    <dgm:cxn modelId="{2A2665E2-EE26-1542-9627-5527F507E47E}" type="presParOf" srcId="{D8818F77-F7F5-7446-BDB4-7237050A229B}" destId="{41B36F2E-16CB-1842-903C-33ECAFCF8887}" srcOrd="2" destOrd="0" presId="urn:microsoft.com/office/officeart/2005/8/layout/funnel1"/>
    <dgm:cxn modelId="{8553C10A-9398-2540-99F4-74C355C76290}" type="presParOf" srcId="{D8818F77-F7F5-7446-BDB4-7237050A229B}" destId="{839663DD-31B8-334E-916C-5B55035F4A4D}" srcOrd="3" destOrd="0" presId="urn:microsoft.com/office/officeart/2005/8/layout/funnel1"/>
    <dgm:cxn modelId="{7D711D4D-BD74-2742-99E9-C4D4330A2FA0}" type="presParOf" srcId="{D8818F77-F7F5-7446-BDB4-7237050A229B}" destId="{F52B82EB-49C6-D942-BF0B-59BC6D29F300}" srcOrd="4" destOrd="0" presId="urn:microsoft.com/office/officeart/2005/8/layout/funnel1"/>
    <dgm:cxn modelId="{3BDAA5A5-2349-6547-940B-A6A95763B611}" type="presParOf" srcId="{D8818F77-F7F5-7446-BDB4-7237050A229B}" destId="{43B21B19-88A7-3F4B-AFEA-E64064A46FFC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366204-A79B-4AA0-95E8-4F1ACD693FA0}" type="doc">
      <dgm:prSet loTypeId="urn:microsoft.com/office/officeart/2005/8/layout/gear1" loCatId="process" qsTypeId="urn:microsoft.com/office/officeart/2005/8/quickstyle/simple2" qsCatId="simple" csTypeId="urn:microsoft.com/office/officeart/2005/8/colors/accent1_2" csCatId="accent1" phldr="1"/>
      <dgm:spPr/>
    </dgm:pt>
    <dgm:pt modelId="{FDE2FE57-A5C0-46B3-84A3-21CBC0090912}">
      <dgm:prSet phldrT="[Tekst]"/>
      <dgm:spPr/>
      <dgm:t>
        <a:bodyPr/>
        <a:lstStyle/>
        <a:p>
          <a:r>
            <a:rPr lang="nb-NO" dirty="0"/>
            <a:t>Nok folk</a:t>
          </a:r>
        </a:p>
      </dgm:t>
    </dgm:pt>
    <dgm:pt modelId="{5ADDD075-A0B4-46C9-85C4-87F8D69718B5}" type="parTrans" cxnId="{7C8E28FC-77CA-426B-8488-5AABF2861697}">
      <dgm:prSet/>
      <dgm:spPr/>
      <dgm:t>
        <a:bodyPr/>
        <a:lstStyle/>
        <a:p>
          <a:endParaRPr lang="nb-NO"/>
        </a:p>
      </dgm:t>
    </dgm:pt>
    <dgm:pt modelId="{85176F37-1CDD-4402-BB89-21FBC2AFC867}" type="sibTrans" cxnId="{7C8E28FC-77CA-426B-8488-5AABF2861697}">
      <dgm:prSet/>
      <dgm:spPr/>
      <dgm:t>
        <a:bodyPr/>
        <a:lstStyle/>
        <a:p>
          <a:endParaRPr lang="nb-NO"/>
        </a:p>
      </dgm:t>
    </dgm:pt>
    <dgm:pt modelId="{54E74278-28E6-46DD-B995-3CD1AE08B8C8}">
      <dgm:prSet phldrT="[Tekst]"/>
      <dgm:spPr/>
      <dgm:t>
        <a:bodyPr/>
        <a:lstStyle/>
        <a:p>
          <a:r>
            <a:rPr lang="nb-NO" dirty="0"/>
            <a:t>Nok funksjoner</a:t>
          </a:r>
        </a:p>
        <a:p>
          <a:endParaRPr lang="nb-NO" dirty="0"/>
        </a:p>
      </dgm:t>
    </dgm:pt>
    <dgm:pt modelId="{629A1C5C-0C4B-4929-8330-13877843AD97}" type="parTrans" cxnId="{B492653E-E42A-4DBA-B9BF-9AB71F1D324C}">
      <dgm:prSet/>
      <dgm:spPr/>
      <dgm:t>
        <a:bodyPr/>
        <a:lstStyle/>
        <a:p>
          <a:endParaRPr lang="nb-NO"/>
        </a:p>
      </dgm:t>
    </dgm:pt>
    <dgm:pt modelId="{7059245E-102E-4609-BB30-3D404306A43B}" type="sibTrans" cxnId="{B492653E-E42A-4DBA-B9BF-9AB71F1D324C}">
      <dgm:prSet/>
      <dgm:spPr/>
      <dgm:t>
        <a:bodyPr/>
        <a:lstStyle/>
        <a:p>
          <a:endParaRPr lang="nb-NO"/>
        </a:p>
      </dgm:t>
    </dgm:pt>
    <dgm:pt modelId="{993C9BE6-5E83-4E1E-99C3-98D5102346ED}" type="pres">
      <dgm:prSet presAssocID="{FC366204-A79B-4AA0-95E8-4F1ACD693FA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AF3577E-C2C2-4C20-A012-3DEEB1CE48E6}" type="pres">
      <dgm:prSet presAssocID="{FDE2FE57-A5C0-46B3-84A3-21CBC0090912}" presName="gear1" presStyleLbl="node1" presStyleIdx="0" presStyleCnt="2" custLinFactNeighborX="12535" custLinFactNeighborY="8192">
        <dgm:presLayoutVars>
          <dgm:chMax val="1"/>
          <dgm:bulletEnabled val="1"/>
        </dgm:presLayoutVars>
      </dgm:prSet>
      <dgm:spPr/>
    </dgm:pt>
    <dgm:pt modelId="{E28745F7-866B-48DC-B37B-79DB90A653F8}" type="pres">
      <dgm:prSet presAssocID="{FDE2FE57-A5C0-46B3-84A3-21CBC0090912}" presName="gear1srcNode" presStyleLbl="node1" presStyleIdx="0" presStyleCnt="2"/>
      <dgm:spPr/>
    </dgm:pt>
    <dgm:pt modelId="{F067B4FF-B685-44E6-B562-1565CDFD9C77}" type="pres">
      <dgm:prSet presAssocID="{FDE2FE57-A5C0-46B3-84A3-21CBC0090912}" presName="gear1dstNode" presStyleLbl="node1" presStyleIdx="0" presStyleCnt="2"/>
      <dgm:spPr/>
    </dgm:pt>
    <dgm:pt modelId="{7632E8A5-8990-4CAA-ACE2-738C5E28DD50}" type="pres">
      <dgm:prSet presAssocID="{54E74278-28E6-46DD-B995-3CD1AE08B8C8}" presName="gear2" presStyleLbl="node1" presStyleIdx="1" presStyleCnt="2" custScaleX="145382" custScaleY="142727">
        <dgm:presLayoutVars>
          <dgm:chMax val="1"/>
          <dgm:bulletEnabled val="1"/>
        </dgm:presLayoutVars>
      </dgm:prSet>
      <dgm:spPr/>
    </dgm:pt>
    <dgm:pt modelId="{2E326B16-3F03-4CF3-9CC5-9AEA9F006621}" type="pres">
      <dgm:prSet presAssocID="{54E74278-28E6-46DD-B995-3CD1AE08B8C8}" presName="gear2srcNode" presStyleLbl="node1" presStyleIdx="1" presStyleCnt="2"/>
      <dgm:spPr/>
    </dgm:pt>
    <dgm:pt modelId="{4372C945-19D1-48C3-ADC2-B883D77C198D}" type="pres">
      <dgm:prSet presAssocID="{54E74278-28E6-46DD-B995-3CD1AE08B8C8}" presName="gear2dstNode" presStyleLbl="node1" presStyleIdx="1" presStyleCnt="2"/>
      <dgm:spPr/>
    </dgm:pt>
    <dgm:pt modelId="{8CDD3A42-C82B-466F-91B9-FACCBAF19A17}" type="pres">
      <dgm:prSet presAssocID="{85176F37-1CDD-4402-BB89-21FBC2AFC867}" presName="connector1" presStyleLbl="sibTrans2D1" presStyleIdx="0" presStyleCnt="2" custLinFactNeighborX="12773" custLinFactNeighborY="6820"/>
      <dgm:spPr/>
    </dgm:pt>
    <dgm:pt modelId="{031D46A3-C453-471D-813D-237128702C27}" type="pres">
      <dgm:prSet presAssocID="{7059245E-102E-4609-BB30-3D404306A43B}" presName="connector2" presStyleLbl="sibTrans2D1" presStyleIdx="1" presStyleCnt="2" custLinFactNeighborX="-14929" custLinFactNeighborY="-4181"/>
      <dgm:spPr/>
    </dgm:pt>
  </dgm:ptLst>
  <dgm:cxnLst>
    <dgm:cxn modelId="{B492653E-E42A-4DBA-B9BF-9AB71F1D324C}" srcId="{FC366204-A79B-4AA0-95E8-4F1ACD693FA0}" destId="{54E74278-28E6-46DD-B995-3CD1AE08B8C8}" srcOrd="1" destOrd="0" parTransId="{629A1C5C-0C4B-4929-8330-13877843AD97}" sibTransId="{7059245E-102E-4609-BB30-3D404306A43B}"/>
    <dgm:cxn modelId="{B71C0564-DD08-9949-ACC1-F1E8CDA20D2A}" type="presOf" srcId="{54E74278-28E6-46DD-B995-3CD1AE08B8C8}" destId="{4372C945-19D1-48C3-ADC2-B883D77C198D}" srcOrd="2" destOrd="0" presId="urn:microsoft.com/office/officeart/2005/8/layout/gear1"/>
    <dgm:cxn modelId="{67F6C672-5882-1E4D-A2B5-1C7EE3C9F9FF}" type="presOf" srcId="{54E74278-28E6-46DD-B995-3CD1AE08B8C8}" destId="{2E326B16-3F03-4CF3-9CC5-9AEA9F006621}" srcOrd="1" destOrd="0" presId="urn:microsoft.com/office/officeart/2005/8/layout/gear1"/>
    <dgm:cxn modelId="{5BB0E877-86DD-8549-8347-D685BF76FB06}" type="presOf" srcId="{85176F37-1CDD-4402-BB89-21FBC2AFC867}" destId="{8CDD3A42-C82B-466F-91B9-FACCBAF19A17}" srcOrd="0" destOrd="0" presId="urn:microsoft.com/office/officeart/2005/8/layout/gear1"/>
    <dgm:cxn modelId="{DDB7527A-D2E2-BD4E-B3D9-A767B819B1B7}" type="presOf" srcId="{7059245E-102E-4609-BB30-3D404306A43B}" destId="{031D46A3-C453-471D-813D-237128702C27}" srcOrd="0" destOrd="0" presId="urn:microsoft.com/office/officeart/2005/8/layout/gear1"/>
    <dgm:cxn modelId="{3A7B9E89-F90F-1240-A6DC-F3B3E72A1D93}" type="presOf" srcId="{FDE2FE57-A5C0-46B3-84A3-21CBC0090912}" destId="{E28745F7-866B-48DC-B37B-79DB90A653F8}" srcOrd="1" destOrd="0" presId="urn:microsoft.com/office/officeart/2005/8/layout/gear1"/>
    <dgm:cxn modelId="{82F79794-C472-5C41-848C-1325B75548DE}" type="presOf" srcId="{FDE2FE57-A5C0-46B3-84A3-21CBC0090912}" destId="{5AF3577E-C2C2-4C20-A012-3DEEB1CE48E6}" srcOrd="0" destOrd="0" presId="urn:microsoft.com/office/officeart/2005/8/layout/gear1"/>
    <dgm:cxn modelId="{524586A4-52F4-6A47-B1ED-9D417F5AD8F5}" type="presOf" srcId="{FC366204-A79B-4AA0-95E8-4F1ACD693FA0}" destId="{993C9BE6-5E83-4E1E-99C3-98D5102346ED}" srcOrd="0" destOrd="0" presId="urn:microsoft.com/office/officeart/2005/8/layout/gear1"/>
    <dgm:cxn modelId="{2B11CFB6-76E9-0646-B6D4-94973EE4E444}" type="presOf" srcId="{54E74278-28E6-46DD-B995-3CD1AE08B8C8}" destId="{7632E8A5-8990-4CAA-ACE2-738C5E28DD50}" srcOrd="0" destOrd="0" presId="urn:microsoft.com/office/officeart/2005/8/layout/gear1"/>
    <dgm:cxn modelId="{8FAA63F5-7E74-254A-86A6-A0D8FD4A23EF}" type="presOf" srcId="{FDE2FE57-A5C0-46B3-84A3-21CBC0090912}" destId="{F067B4FF-B685-44E6-B562-1565CDFD9C77}" srcOrd="2" destOrd="0" presId="urn:microsoft.com/office/officeart/2005/8/layout/gear1"/>
    <dgm:cxn modelId="{7C8E28FC-77CA-426B-8488-5AABF2861697}" srcId="{FC366204-A79B-4AA0-95E8-4F1ACD693FA0}" destId="{FDE2FE57-A5C0-46B3-84A3-21CBC0090912}" srcOrd="0" destOrd="0" parTransId="{5ADDD075-A0B4-46C9-85C4-87F8D69718B5}" sibTransId="{85176F37-1CDD-4402-BB89-21FBC2AFC867}"/>
    <dgm:cxn modelId="{A1577D94-52AE-4347-9CBB-0179360E3635}" type="presParOf" srcId="{993C9BE6-5E83-4E1E-99C3-98D5102346ED}" destId="{5AF3577E-C2C2-4C20-A012-3DEEB1CE48E6}" srcOrd="0" destOrd="0" presId="urn:microsoft.com/office/officeart/2005/8/layout/gear1"/>
    <dgm:cxn modelId="{4798DA17-64EE-484C-8C7E-5B2062A4B745}" type="presParOf" srcId="{993C9BE6-5E83-4E1E-99C3-98D5102346ED}" destId="{E28745F7-866B-48DC-B37B-79DB90A653F8}" srcOrd="1" destOrd="0" presId="urn:microsoft.com/office/officeart/2005/8/layout/gear1"/>
    <dgm:cxn modelId="{96D59627-B597-1848-99F3-85DC77235A65}" type="presParOf" srcId="{993C9BE6-5E83-4E1E-99C3-98D5102346ED}" destId="{F067B4FF-B685-44E6-B562-1565CDFD9C77}" srcOrd="2" destOrd="0" presId="urn:microsoft.com/office/officeart/2005/8/layout/gear1"/>
    <dgm:cxn modelId="{3B2870AE-D288-344A-A5F0-84C8A7D0B9FB}" type="presParOf" srcId="{993C9BE6-5E83-4E1E-99C3-98D5102346ED}" destId="{7632E8A5-8990-4CAA-ACE2-738C5E28DD50}" srcOrd="3" destOrd="0" presId="urn:microsoft.com/office/officeart/2005/8/layout/gear1"/>
    <dgm:cxn modelId="{14BCD099-44FC-3A44-B25E-D6987884EC5E}" type="presParOf" srcId="{993C9BE6-5E83-4E1E-99C3-98D5102346ED}" destId="{2E326B16-3F03-4CF3-9CC5-9AEA9F006621}" srcOrd="4" destOrd="0" presId="urn:microsoft.com/office/officeart/2005/8/layout/gear1"/>
    <dgm:cxn modelId="{454F82F4-172D-1345-87A7-E788ADEB80CD}" type="presParOf" srcId="{993C9BE6-5E83-4E1E-99C3-98D5102346ED}" destId="{4372C945-19D1-48C3-ADC2-B883D77C198D}" srcOrd="5" destOrd="0" presId="urn:microsoft.com/office/officeart/2005/8/layout/gear1"/>
    <dgm:cxn modelId="{0D03611C-D385-384E-99D1-4E24DF36299F}" type="presParOf" srcId="{993C9BE6-5E83-4E1E-99C3-98D5102346ED}" destId="{8CDD3A42-C82B-466F-91B9-FACCBAF19A17}" srcOrd="6" destOrd="0" presId="urn:microsoft.com/office/officeart/2005/8/layout/gear1"/>
    <dgm:cxn modelId="{D3D559B6-4121-7645-BD11-84DB6A5219AC}" type="presParOf" srcId="{993C9BE6-5E83-4E1E-99C3-98D5102346ED}" destId="{031D46A3-C453-471D-813D-237128702C27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EFB44E-A317-4E5C-BC72-FEBB7BECB100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8E0E89D-0317-4A88-81FA-5C83CECC97D3}">
      <dgm:prSet phldrT="[Tekst]"/>
      <dgm:spPr/>
      <dgm:t>
        <a:bodyPr/>
        <a:lstStyle/>
        <a:p>
          <a:r>
            <a:rPr lang="nb-NO" dirty="0"/>
            <a:t>byplan</a:t>
          </a:r>
        </a:p>
      </dgm:t>
    </dgm:pt>
    <dgm:pt modelId="{3EF858ED-AC5D-414D-9908-53E642F5D428}" type="parTrans" cxnId="{CAAA3331-9975-44DB-93BA-990212953A09}">
      <dgm:prSet/>
      <dgm:spPr/>
      <dgm:t>
        <a:bodyPr/>
        <a:lstStyle/>
        <a:p>
          <a:endParaRPr lang="nb-NO"/>
        </a:p>
      </dgm:t>
    </dgm:pt>
    <dgm:pt modelId="{6576A83E-F507-41A1-84B6-4E165267B28E}" type="sibTrans" cxnId="{CAAA3331-9975-44DB-93BA-990212953A09}">
      <dgm:prSet/>
      <dgm:spPr/>
      <dgm:t>
        <a:bodyPr/>
        <a:lstStyle/>
        <a:p>
          <a:endParaRPr lang="nb-NO"/>
        </a:p>
      </dgm:t>
    </dgm:pt>
    <dgm:pt modelId="{39A684ED-9BA1-45C9-ABFF-F3294EA60364}">
      <dgm:prSet phldrT="[Tekst]"/>
      <dgm:spPr/>
      <dgm:t>
        <a:bodyPr/>
        <a:lstStyle/>
        <a:p>
          <a:r>
            <a:rPr lang="nb-NO" dirty="0"/>
            <a:t>energibruk</a:t>
          </a:r>
        </a:p>
      </dgm:t>
    </dgm:pt>
    <dgm:pt modelId="{8CF25615-3870-4AA6-8F51-BB0918B7F72B}" type="parTrans" cxnId="{51AEE9D3-0BB4-40ED-AA93-06511304E154}">
      <dgm:prSet/>
      <dgm:spPr/>
      <dgm:t>
        <a:bodyPr/>
        <a:lstStyle/>
        <a:p>
          <a:endParaRPr lang="nb-NO"/>
        </a:p>
      </dgm:t>
    </dgm:pt>
    <dgm:pt modelId="{320D2AEE-8426-4432-A8B1-0B2377762C35}" type="sibTrans" cxnId="{51AEE9D3-0BB4-40ED-AA93-06511304E154}">
      <dgm:prSet/>
      <dgm:spPr/>
      <dgm:t>
        <a:bodyPr/>
        <a:lstStyle/>
        <a:p>
          <a:endParaRPr lang="nb-NO"/>
        </a:p>
      </dgm:t>
    </dgm:pt>
    <dgm:pt modelId="{A5A0F6C0-19BF-4E88-B4E0-4ACAA35AA48D}">
      <dgm:prSet phldrT="[Tekst]"/>
      <dgm:spPr/>
      <dgm:t>
        <a:bodyPr/>
        <a:lstStyle/>
        <a:p>
          <a:r>
            <a:rPr lang="nb-NO" dirty="0"/>
            <a:t>transportteknologi</a:t>
          </a:r>
        </a:p>
      </dgm:t>
    </dgm:pt>
    <dgm:pt modelId="{FB19AF1A-86A8-4DB3-8CD4-7E1581DF650A}" type="parTrans" cxnId="{AA901630-4E8B-4D09-A1AB-C7D204363747}">
      <dgm:prSet/>
      <dgm:spPr/>
      <dgm:t>
        <a:bodyPr/>
        <a:lstStyle/>
        <a:p>
          <a:endParaRPr lang="nb-NO"/>
        </a:p>
      </dgm:t>
    </dgm:pt>
    <dgm:pt modelId="{87EB4C1C-A240-441D-87DA-937437253918}" type="sibTrans" cxnId="{AA901630-4E8B-4D09-A1AB-C7D204363747}">
      <dgm:prSet/>
      <dgm:spPr/>
      <dgm:t>
        <a:bodyPr/>
        <a:lstStyle/>
        <a:p>
          <a:endParaRPr lang="nb-NO"/>
        </a:p>
      </dgm:t>
    </dgm:pt>
    <dgm:pt modelId="{E016A2E2-E779-4995-BE98-0EA0C6DC6B92}" type="pres">
      <dgm:prSet presAssocID="{92EFB44E-A317-4E5C-BC72-FEBB7BECB100}" presName="Name0" presStyleCnt="0">
        <dgm:presLayoutVars>
          <dgm:chMax val="8"/>
          <dgm:chPref val="8"/>
          <dgm:dir/>
        </dgm:presLayoutVars>
      </dgm:prSet>
      <dgm:spPr/>
    </dgm:pt>
    <dgm:pt modelId="{027B43E1-0455-443F-A0F5-27D79FF44BAF}" type="pres">
      <dgm:prSet presAssocID="{08E0E89D-0317-4A88-81FA-5C83CECC97D3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7BA4D00-9BBB-4266-A8AF-0BA0AB7C5A9B}" type="pres">
      <dgm:prSet presAssocID="{08E0E89D-0317-4A88-81FA-5C83CECC97D3}" presName="image_accent_1" presStyleCnt="0"/>
      <dgm:spPr/>
    </dgm:pt>
    <dgm:pt modelId="{8615EA55-0945-4A91-BE9B-3C46FC797BCF}" type="pres">
      <dgm:prSet presAssocID="{08E0E89D-0317-4A88-81FA-5C83CECC97D3}" presName="imageAccentRepeatNode" presStyleLbl="alignNode1" presStyleIdx="0" presStyleCnt="6"/>
      <dgm:spPr/>
    </dgm:pt>
    <dgm:pt modelId="{70AB42E0-DAA4-47B4-BC50-ED206E3559BC}" type="pres">
      <dgm:prSet presAssocID="{08E0E89D-0317-4A88-81FA-5C83CECC97D3}" presName="accent_1" presStyleLbl="alignNode1" presStyleIdx="1" presStyleCnt="6" custLinFactX="286140" custLinFactNeighborX="300000" custLinFactNeighborY="-64912"/>
      <dgm:spPr/>
    </dgm:pt>
    <dgm:pt modelId="{0CD05E9E-C0A5-46E7-A20A-15B9FD249B30}" type="pres">
      <dgm:prSet presAssocID="{6576A83E-F507-41A1-84B6-4E165267B28E}" presName="image_1" presStyleCnt="0"/>
      <dgm:spPr/>
    </dgm:pt>
    <dgm:pt modelId="{1513619D-4110-4CF7-8657-D465E4897645}" type="pres">
      <dgm:prSet presAssocID="{6576A83E-F507-41A1-84B6-4E165267B28E}" presName="imageRepeatNode" presStyleLbl="fgImgPlace1" presStyleIdx="0" presStyleCnt="3"/>
      <dgm:spPr/>
    </dgm:pt>
    <dgm:pt modelId="{0A5C76D1-294D-46A8-A3ED-35F04F6BD141}" type="pres">
      <dgm:prSet presAssocID="{39A684ED-9BA1-45C9-ABFF-F3294EA60364}" presName="parent_text_2" presStyleLbl="revTx" presStyleIdx="1" presStyleCnt="3" custLinFactY="-61827" custLinFactNeighborX="-1323" custLinFactNeighborY="-100000">
        <dgm:presLayoutVars>
          <dgm:chMax val="0"/>
          <dgm:chPref val="0"/>
          <dgm:bulletEnabled val="1"/>
        </dgm:presLayoutVars>
      </dgm:prSet>
      <dgm:spPr/>
    </dgm:pt>
    <dgm:pt modelId="{D8002243-DA02-41DB-8357-00BFE356B2FD}" type="pres">
      <dgm:prSet presAssocID="{39A684ED-9BA1-45C9-ABFF-F3294EA60364}" presName="image_accent_2" presStyleCnt="0"/>
      <dgm:spPr/>
    </dgm:pt>
    <dgm:pt modelId="{84799253-750F-4F35-8F6B-6FDA5B21B526}" type="pres">
      <dgm:prSet presAssocID="{39A684ED-9BA1-45C9-ABFF-F3294EA60364}" presName="imageAccentRepeatNode" presStyleLbl="alignNode1" presStyleIdx="2" presStyleCnt="6"/>
      <dgm:spPr/>
    </dgm:pt>
    <dgm:pt modelId="{2AA37202-BC98-4EAA-B389-84A215A23B39}" type="pres">
      <dgm:prSet presAssocID="{320D2AEE-8426-4432-A8B1-0B2377762C35}" presName="image_2" presStyleCnt="0"/>
      <dgm:spPr/>
    </dgm:pt>
    <dgm:pt modelId="{E7D143F5-B2BD-40D9-A03E-0934A237A448}" type="pres">
      <dgm:prSet presAssocID="{320D2AEE-8426-4432-A8B1-0B2377762C35}" presName="imageRepeatNode" presStyleLbl="fgImgPlace1" presStyleIdx="1" presStyleCnt="3"/>
      <dgm:spPr/>
    </dgm:pt>
    <dgm:pt modelId="{92ACA947-7693-4215-B385-BE04F2CD6861}" type="pres">
      <dgm:prSet presAssocID="{A5A0F6C0-19BF-4E88-B4E0-4ACAA35AA48D}" presName="image_accent_3" presStyleCnt="0"/>
      <dgm:spPr/>
    </dgm:pt>
    <dgm:pt modelId="{F7D3EEB5-38EA-425A-BDCD-C12FAAF69D30}" type="pres">
      <dgm:prSet presAssocID="{A5A0F6C0-19BF-4E88-B4E0-4ACAA35AA48D}" presName="imageAccentRepeatNode" presStyleLbl="alignNode1" presStyleIdx="3" presStyleCnt="6"/>
      <dgm:spPr/>
    </dgm:pt>
    <dgm:pt modelId="{7FF59EAD-2567-4ECD-8454-7F9E8C456C6E}" type="pres">
      <dgm:prSet presAssocID="{A5A0F6C0-19BF-4E88-B4E0-4ACAA35AA48D}" presName="parent_text_3" presStyleLbl="revTx" presStyleIdx="2" presStyleCnt="3" custLinFactNeighborX="2364" custLinFactNeighborY="95280">
        <dgm:presLayoutVars>
          <dgm:chMax val="0"/>
          <dgm:chPref val="0"/>
          <dgm:bulletEnabled val="1"/>
        </dgm:presLayoutVars>
      </dgm:prSet>
      <dgm:spPr/>
    </dgm:pt>
    <dgm:pt modelId="{9A99C265-3C2D-444B-8698-4409FE7EFB8A}" type="pres">
      <dgm:prSet presAssocID="{A5A0F6C0-19BF-4E88-B4E0-4ACAA35AA48D}" presName="accent_2" presStyleLbl="alignNode1" presStyleIdx="4" presStyleCnt="6" custLinFactX="298564" custLinFactY="-14281" custLinFactNeighborX="300000" custLinFactNeighborY="-100000"/>
      <dgm:spPr/>
    </dgm:pt>
    <dgm:pt modelId="{79FA3139-186F-406C-9F7B-60508C0EEE0D}" type="pres">
      <dgm:prSet presAssocID="{A5A0F6C0-19BF-4E88-B4E0-4ACAA35AA48D}" presName="accent_3" presStyleLbl="alignNode1" presStyleIdx="5" presStyleCnt="6" custFlipVert="1" custScaleY="34322" custLinFactX="300000" custLinFactY="-419254" custLinFactNeighborX="341506" custLinFactNeighborY="-500000"/>
      <dgm:spPr/>
    </dgm:pt>
    <dgm:pt modelId="{027EBA7F-AF9B-439D-8F97-E15C9414D8BF}" type="pres">
      <dgm:prSet presAssocID="{87EB4C1C-A240-441D-87DA-937437253918}" presName="image_3" presStyleCnt="0"/>
      <dgm:spPr/>
    </dgm:pt>
    <dgm:pt modelId="{9F73EC12-E76F-4A6E-BEFD-F5D737D39798}" type="pres">
      <dgm:prSet presAssocID="{87EB4C1C-A240-441D-87DA-937437253918}" presName="imageRepeatNode" presStyleLbl="fgImgPlace1" presStyleIdx="2" presStyleCnt="3"/>
      <dgm:spPr/>
    </dgm:pt>
  </dgm:ptLst>
  <dgm:cxnLst>
    <dgm:cxn modelId="{8A574728-2BC8-8F4D-A0AC-5E72662FCF41}" type="presOf" srcId="{39A684ED-9BA1-45C9-ABFF-F3294EA60364}" destId="{0A5C76D1-294D-46A8-A3ED-35F04F6BD141}" srcOrd="0" destOrd="0" presId="urn:microsoft.com/office/officeart/2008/layout/BubblePictureList"/>
    <dgm:cxn modelId="{E45C7E2C-D93F-9B45-91A7-352D82C033DD}" type="presOf" srcId="{87EB4C1C-A240-441D-87DA-937437253918}" destId="{9F73EC12-E76F-4A6E-BEFD-F5D737D39798}" srcOrd="0" destOrd="0" presId="urn:microsoft.com/office/officeart/2008/layout/BubblePictureList"/>
    <dgm:cxn modelId="{AA901630-4E8B-4D09-A1AB-C7D204363747}" srcId="{92EFB44E-A317-4E5C-BC72-FEBB7BECB100}" destId="{A5A0F6C0-19BF-4E88-B4E0-4ACAA35AA48D}" srcOrd="2" destOrd="0" parTransId="{FB19AF1A-86A8-4DB3-8CD4-7E1581DF650A}" sibTransId="{87EB4C1C-A240-441D-87DA-937437253918}"/>
    <dgm:cxn modelId="{CAAA3331-9975-44DB-93BA-990212953A09}" srcId="{92EFB44E-A317-4E5C-BC72-FEBB7BECB100}" destId="{08E0E89D-0317-4A88-81FA-5C83CECC97D3}" srcOrd="0" destOrd="0" parTransId="{3EF858ED-AC5D-414D-9908-53E642F5D428}" sibTransId="{6576A83E-F507-41A1-84B6-4E165267B28E}"/>
    <dgm:cxn modelId="{9AC54268-D227-5F49-963B-0788E3D518EE}" type="presOf" srcId="{320D2AEE-8426-4432-A8B1-0B2377762C35}" destId="{E7D143F5-B2BD-40D9-A03E-0934A237A448}" srcOrd="0" destOrd="0" presId="urn:microsoft.com/office/officeart/2008/layout/BubblePictureList"/>
    <dgm:cxn modelId="{267B5A9E-3BFC-5740-A18B-22DFA740114B}" type="presOf" srcId="{A5A0F6C0-19BF-4E88-B4E0-4ACAA35AA48D}" destId="{7FF59EAD-2567-4ECD-8454-7F9E8C456C6E}" srcOrd="0" destOrd="0" presId="urn:microsoft.com/office/officeart/2008/layout/BubblePictureList"/>
    <dgm:cxn modelId="{3D3DC2C7-ADF5-1748-A2B6-20A56B6B89CD}" type="presOf" srcId="{08E0E89D-0317-4A88-81FA-5C83CECC97D3}" destId="{027B43E1-0455-443F-A0F5-27D79FF44BAF}" srcOrd="0" destOrd="0" presId="urn:microsoft.com/office/officeart/2008/layout/BubblePictureList"/>
    <dgm:cxn modelId="{CB6B2CD3-9AE5-394A-98A4-4C5120282B96}" type="presOf" srcId="{6576A83E-F507-41A1-84B6-4E165267B28E}" destId="{1513619D-4110-4CF7-8657-D465E4897645}" srcOrd="0" destOrd="0" presId="urn:microsoft.com/office/officeart/2008/layout/BubblePictureList"/>
    <dgm:cxn modelId="{51AEE9D3-0BB4-40ED-AA93-06511304E154}" srcId="{92EFB44E-A317-4E5C-BC72-FEBB7BECB100}" destId="{39A684ED-9BA1-45C9-ABFF-F3294EA60364}" srcOrd="1" destOrd="0" parTransId="{8CF25615-3870-4AA6-8F51-BB0918B7F72B}" sibTransId="{320D2AEE-8426-4432-A8B1-0B2377762C35}"/>
    <dgm:cxn modelId="{FAFC2FF3-CB06-624F-BC87-E46454975907}" type="presOf" srcId="{92EFB44E-A317-4E5C-BC72-FEBB7BECB100}" destId="{E016A2E2-E779-4995-BE98-0EA0C6DC6B92}" srcOrd="0" destOrd="0" presId="urn:microsoft.com/office/officeart/2008/layout/BubblePictureList"/>
    <dgm:cxn modelId="{DE79DA27-A96E-BC4B-B3D0-03B3DE351422}" type="presParOf" srcId="{E016A2E2-E779-4995-BE98-0EA0C6DC6B92}" destId="{027B43E1-0455-443F-A0F5-27D79FF44BAF}" srcOrd="0" destOrd="0" presId="urn:microsoft.com/office/officeart/2008/layout/BubblePictureList"/>
    <dgm:cxn modelId="{1621EEF9-C807-9E43-B23B-4DA9AE1BED74}" type="presParOf" srcId="{E016A2E2-E779-4995-BE98-0EA0C6DC6B92}" destId="{97BA4D00-9BBB-4266-A8AF-0BA0AB7C5A9B}" srcOrd="1" destOrd="0" presId="urn:microsoft.com/office/officeart/2008/layout/BubblePictureList"/>
    <dgm:cxn modelId="{DF411026-256D-D44A-A0B5-5762EC16169E}" type="presParOf" srcId="{97BA4D00-9BBB-4266-A8AF-0BA0AB7C5A9B}" destId="{8615EA55-0945-4A91-BE9B-3C46FC797BCF}" srcOrd="0" destOrd="0" presId="urn:microsoft.com/office/officeart/2008/layout/BubblePictureList"/>
    <dgm:cxn modelId="{4AEF10EA-472B-9D4C-971D-59A50BC373D7}" type="presParOf" srcId="{E016A2E2-E779-4995-BE98-0EA0C6DC6B92}" destId="{70AB42E0-DAA4-47B4-BC50-ED206E3559BC}" srcOrd="2" destOrd="0" presId="urn:microsoft.com/office/officeart/2008/layout/BubblePictureList"/>
    <dgm:cxn modelId="{4ACA6EFD-5480-A44B-8A33-89DD1B2DFC2C}" type="presParOf" srcId="{E016A2E2-E779-4995-BE98-0EA0C6DC6B92}" destId="{0CD05E9E-C0A5-46E7-A20A-15B9FD249B30}" srcOrd="3" destOrd="0" presId="urn:microsoft.com/office/officeart/2008/layout/BubblePictureList"/>
    <dgm:cxn modelId="{E9733906-0344-5342-80A9-662B8637A41F}" type="presParOf" srcId="{0CD05E9E-C0A5-46E7-A20A-15B9FD249B30}" destId="{1513619D-4110-4CF7-8657-D465E4897645}" srcOrd="0" destOrd="0" presId="urn:microsoft.com/office/officeart/2008/layout/BubblePictureList"/>
    <dgm:cxn modelId="{0E6459C3-3389-7F43-B06B-33B566EDF6D2}" type="presParOf" srcId="{E016A2E2-E779-4995-BE98-0EA0C6DC6B92}" destId="{0A5C76D1-294D-46A8-A3ED-35F04F6BD141}" srcOrd="4" destOrd="0" presId="urn:microsoft.com/office/officeart/2008/layout/BubblePictureList"/>
    <dgm:cxn modelId="{F5FCEE94-B131-264D-8155-CB9972A43F89}" type="presParOf" srcId="{E016A2E2-E779-4995-BE98-0EA0C6DC6B92}" destId="{D8002243-DA02-41DB-8357-00BFE356B2FD}" srcOrd="5" destOrd="0" presId="urn:microsoft.com/office/officeart/2008/layout/BubblePictureList"/>
    <dgm:cxn modelId="{F8C3CE19-2CCA-9545-81AF-847FE77C42D1}" type="presParOf" srcId="{D8002243-DA02-41DB-8357-00BFE356B2FD}" destId="{84799253-750F-4F35-8F6B-6FDA5B21B526}" srcOrd="0" destOrd="0" presId="urn:microsoft.com/office/officeart/2008/layout/BubblePictureList"/>
    <dgm:cxn modelId="{FBC20ACB-15A1-564A-AC55-BF95DABD10B2}" type="presParOf" srcId="{E016A2E2-E779-4995-BE98-0EA0C6DC6B92}" destId="{2AA37202-BC98-4EAA-B389-84A215A23B39}" srcOrd="6" destOrd="0" presId="urn:microsoft.com/office/officeart/2008/layout/BubblePictureList"/>
    <dgm:cxn modelId="{ACCF9D00-75DB-334C-A712-0F2FE6F07BE0}" type="presParOf" srcId="{2AA37202-BC98-4EAA-B389-84A215A23B39}" destId="{E7D143F5-B2BD-40D9-A03E-0934A237A448}" srcOrd="0" destOrd="0" presId="urn:microsoft.com/office/officeart/2008/layout/BubblePictureList"/>
    <dgm:cxn modelId="{3532C959-9A40-C647-B31E-3FFA9941BF93}" type="presParOf" srcId="{E016A2E2-E779-4995-BE98-0EA0C6DC6B92}" destId="{92ACA947-7693-4215-B385-BE04F2CD6861}" srcOrd="7" destOrd="0" presId="urn:microsoft.com/office/officeart/2008/layout/BubblePictureList"/>
    <dgm:cxn modelId="{63366FA8-F35A-484B-8B62-BB2E0B8B23FA}" type="presParOf" srcId="{92ACA947-7693-4215-B385-BE04F2CD6861}" destId="{F7D3EEB5-38EA-425A-BDCD-C12FAAF69D30}" srcOrd="0" destOrd="0" presId="urn:microsoft.com/office/officeart/2008/layout/BubblePictureList"/>
    <dgm:cxn modelId="{251A5A12-E793-4641-9B36-CADF365D5124}" type="presParOf" srcId="{E016A2E2-E779-4995-BE98-0EA0C6DC6B92}" destId="{7FF59EAD-2567-4ECD-8454-7F9E8C456C6E}" srcOrd="8" destOrd="0" presId="urn:microsoft.com/office/officeart/2008/layout/BubblePictureList"/>
    <dgm:cxn modelId="{0D8FC6B7-5D9D-A34A-BAA0-766ABEDCD810}" type="presParOf" srcId="{E016A2E2-E779-4995-BE98-0EA0C6DC6B92}" destId="{9A99C265-3C2D-444B-8698-4409FE7EFB8A}" srcOrd="9" destOrd="0" presId="urn:microsoft.com/office/officeart/2008/layout/BubblePictureList"/>
    <dgm:cxn modelId="{3724FEE1-CB04-A84D-BE7C-A3332FFAD5B7}" type="presParOf" srcId="{E016A2E2-E779-4995-BE98-0EA0C6DC6B92}" destId="{79FA3139-186F-406C-9F7B-60508C0EEE0D}" srcOrd="10" destOrd="0" presId="urn:microsoft.com/office/officeart/2008/layout/BubblePictureList"/>
    <dgm:cxn modelId="{044F8813-1AFD-7D4F-91DF-4DFA1CF86F81}" type="presParOf" srcId="{E016A2E2-E779-4995-BE98-0EA0C6DC6B92}" destId="{027EBA7F-AF9B-439D-8F97-E15C9414D8BF}" srcOrd="11" destOrd="0" presId="urn:microsoft.com/office/officeart/2008/layout/BubblePictureList"/>
    <dgm:cxn modelId="{0DAE7ECE-6D96-2545-96DD-0AFE9296FCC7}" type="presParOf" srcId="{027EBA7F-AF9B-439D-8F97-E15C9414D8BF}" destId="{9F73EC12-E76F-4A6E-BEFD-F5D737D39798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0FB4AF-E0F7-2843-A01F-2053B210D6F7}" type="doc">
      <dgm:prSet loTypeId="urn:microsoft.com/office/officeart/2005/8/layout/arrow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04252A3-5948-9C47-9122-C4A5063F8663}">
      <dgm:prSet phldrT="[Tekst]"/>
      <dgm:spPr/>
      <dgm:t>
        <a:bodyPr/>
        <a:lstStyle/>
        <a:p>
          <a:r>
            <a:rPr lang="nb-NO" dirty="0"/>
            <a:t>boliger</a:t>
          </a:r>
        </a:p>
      </dgm:t>
    </dgm:pt>
    <dgm:pt modelId="{4998339F-C4E3-E140-BBFF-B7C95B712B35}" type="parTrans" cxnId="{62BFEC92-4D72-7445-A16C-D771A35C646A}">
      <dgm:prSet/>
      <dgm:spPr/>
      <dgm:t>
        <a:bodyPr/>
        <a:lstStyle/>
        <a:p>
          <a:endParaRPr lang="nb-NO"/>
        </a:p>
      </dgm:t>
    </dgm:pt>
    <dgm:pt modelId="{581B5DB8-3077-9D43-AF47-6E8EFE2EB51C}" type="sibTrans" cxnId="{62BFEC92-4D72-7445-A16C-D771A35C646A}">
      <dgm:prSet/>
      <dgm:spPr/>
      <dgm:t>
        <a:bodyPr/>
        <a:lstStyle/>
        <a:p>
          <a:endParaRPr lang="nb-NO"/>
        </a:p>
      </dgm:t>
    </dgm:pt>
    <dgm:pt modelId="{AFC5387F-0BB5-594B-A57F-A0EECDD43C5C}">
      <dgm:prSet phldrT="[Tekst]"/>
      <dgm:spPr/>
      <dgm:t>
        <a:bodyPr/>
        <a:lstStyle/>
        <a:p>
          <a:r>
            <a:rPr lang="nb-NO" dirty="0"/>
            <a:t>arbeidsplasser</a:t>
          </a:r>
        </a:p>
      </dgm:t>
    </dgm:pt>
    <dgm:pt modelId="{D512436F-9F5D-6946-9FD9-5B58BF07A1B6}" type="parTrans" cxnId="{3BF2AF55-403B-2942-97ED-C021AF555319}">
      <dgm:prSet/>
      <dgm:spPr/>
      <dgm:t>
        <a:bodyPr/>
        <a:lstStyle/>
        <a:p>
          <a:endParaRPr lang="nb-NO"/>
        </a:p>
      </dgm:t>
    </dgm:pt>
    <dgm:pt modelId="{C90EF979-9BF3-9C4A-A31A-EA0A83066386}" type="sibTrans" cxnId="{3BF2AF55-403B-2942-97ED-C021AF555319}">
      <dgm:prSet/>
      <dgm:spPr/>
      <dgm:t>
        <a:bodyPr/>
        <a:lstStyle/>
        <a:p>
          <a:endParaRPr lang="nb-NO"/>
        </a:p>
      </dgm:t>
    </dgm:pt>
    <dgm:pt modelId="{0EB6772F-BD97-AC47-8265-BA156A387EE5}" type="pres">
      <dgm:prSet presAssocID="{E50FB4AF-E0F7-2843-A01F-2053B210D6F7}" presName="compositeShape" presStyleCnt="0">
        <dgm:presLayoutVars>
          <dgm:chMax val="2"/>
          <dgm:dir/>
          <dgm:resizeHandles val="exact"/>
        </dgm:presLayoutVars>
      </dgm:prSet>
      <dgm:spPr/>
    </dgm:pt>
    <dgm:pt modelId="{463FD9EC-1D2E-3442-B87F-944A08AA65A2}" type="pres">
      <dgm:prSet presAssocID="{E50FB4AF-E0F7-2843-A01F-2053B210D6F7}" presName="ribbon" presStyleLbl="node1" presStyleIdx="0" presStyleCnt="1"/>
      <dgm:spPr/>
    </dgm:pt>
    <dgm:pt modelId="{A0439F9E-89D2-234E-AA8D-2B356ED091E2}" type="pres">
      <dgm:prSet presAssocID="{E50FB4AF-E0F7-2843-A01F-2053B210D6F7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884B4095-7A81-864D-9AF9-683C1606CA65}" type="pres">
      <dgm:prSet presAssocID="{E50FB4AF-E0F7-2843-A01F-2053B210D6F7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AE74321-8ACD-5246-AA14-F5358973ECD5}" type="presOf" srcId="{B04252A3-5948-9C47-9122-C4A5063F8663}" destId="{A0439F9E-89D2-234E-AA8D-2B356ED091E2}" srcOrd="0" destOrd="0" presId="urn:microsoft.com/office/officeart/2005/8/layout/arrow6"/>
    <dgm:cxn modelId="{120BB84C-6841-2A4D-884F-D62C3F3532F1}" type="presOf" srcId="{AFC5387F-0BB5-594B-A57F-A0EECDD43C5C}" destId="{884B4095-7A81-864D-9AF9-683C1606CA65}" srcOrd="0" destOrd="0" presId="urn:microsoft.com/office/officeart/2005/8/layout/arrow6"/>
    <dgm:cxn modelId="{3BF2AF55-403B-2942-97ED-C021AF555319}" srcId="{E50FB4AF-E0F7-2843-A01F-2053B210D6F7}" destId="{AFC5387F-0BB5-594B-A57F-A0EECDD43C5C}" srcOrd="1" destOrd="0" parTransId="{D512436F-9F5D-6946-9FD9-5B58BF07A1B6}" sibTransId="{C90EF979-9BF3-9C4A-A31A-EA0A83066386}"/>
    <dgm:cxn modelId="{62BFEC92-4D72-7445-A16C-D771A35C646A}" srcId="{E50FB4AF-E0F7-2843-A01F-2053B210D6F7}" destId="{B04252A3-5948-9C47-9122-C4A5063F8663}" srcOrd="0" destOrd="0" parTransId="{4998339F-C4E3-E140-BBFF-B7C95B712B35}" sibTransId="{581B5DB8-3077-9D43-AF47-6E8EFE2EB51C}"/>
    <dgm:cxn modelId="{0A96D3D1-616A-0547-9EEE-37BB1EB772BE}" type="presOf" srcId="{E50FB4AF-E0F7-2843-A01F-2053B210D6F7}" destId="{0EB6772F-BD97-AC47-8265-BA156A387EE5}" srcOrd="0" destOrd="0" presId="urn:microsoft.com/office/officeart/2005/8/layout/arrow6"/>
    <dgm:cxn modelId="{D6D0D73A-DD23-6845-85C7-F8F772BE1550}" type="presParOf" srcId="{0EB6772F-BD97-AC47-8265-BA156A387EE5}" destId="{463FD9EC-1D2E-3442-B87F-944A08AA65A2}" srcOrd="0" destOrd="0" presId="urn:microsoft.com/office/officeart/2005/8/layout/arrow6"/>
    <dgm:cxn modelId="{8237A259-7441-F648-86AB-B27F43E5FC98}" type="presParOf" srcId="{0EB6772F-BD97-AC47-8265-BA156A387EE5}" destId="{A0439F9E-89D2-234E-AA8D-2B356ED091E2}" srcOrd="1" destOrd="0" presId="urn:microsoft.com/office/officeart/2005/8/layout/arrow6"/>
    <dgm:cxn modelId="{7E5D1B97-5332-FE40-A902-46AD6B3F9B5B}" type="presParOf" srcId="{0EB6772F-BD97-AC47-8265-BA156A387EE5}" destId="{884B4095-7A81-864D-9AF9-683C1606CA6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2E2FC-7D3A-3047-B8FF-83C39F50F228}">
      <dsp:nvSpPr>
        <dsp:cNvPr id="0" name=""/>
        <dsp:cNvSpPr/>
      </dsp:nvSpPr>
      <dsp:spPr>
        <a:xfrm>
          <a:off x="214320" y="86564"/>
          <a:ext cx="7789643" cy="149968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0B1D4-8400-8C41-891D-476513B6CC85}">
      <dsp:nvSpPr>
        <dsp:cNvPr id="0" name=""/>
        <dsp:cNvSpPr/>
      </dsp:nvSpPr>
      <dsp:spPr>
        <a:xfrm>
          <a:off x="3761209" y="3305886"/>
          <a:ext cx="707181" cy="452596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36F2E-16CB-1842-903C-33ECAFCF8887}">
      <dsp:nvSpPr>
        <dsp:cNvPr id="0" name=""/>
        <dsp:cNvSpPr/>
      </dsp:nvSpPr>
      <dsp:spPr>
        <a:xfrm>
          <a:off x="2417563" y="3667963"/>
          <a:ext cx="3394472" cy="848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000" b="1" kern="1200" dirty="0"/>
            <a:t>by</a:t>
          </a:r>
        </a:p>
      </dsp:txBody>
      <dsp:txXfrm>
        <a:off x="2417563" y="3667963"/>
        <a:ext cx="3394472" cy="848618"/>
      </dsp:txXfrm>
    </dsp:sp>
    <dsp:sp modelId="{839663DD-31B8-334E-916C-5B55035F4A4D}">
      <dsp:nvSpPr>
        <dsp:cNvPr id="0" name=""/>
        <dsp:cNvSpPr/>
      </dsp:nvSpPr>
      <dsp:spPr>
        <a:xfrm>
          <a:off x="5290086" y="677364"/>
          <a:ext cx="1272927" cy="1272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800" kern="1200" dirty="0"/>
            <a:t>tid</a:t>
          </a:r>
        </a:p>
      </dsp:txBody>
      <dsp:txXfrm>
        <a:off x="5476502" y="863780"/>
        <a:ext cx="900095" cy="900095"/>
      </dsp:txXfrm>
    </dsp:sp>
    <dsp:sp modelId="{F52B82EB-49C6-D942-BF0B-59BC6D29F300}">
      <dsp:nvSpPr>
        <dsp:cNvPr id="0" name=""/>
        <dsp:cNvSpPr/>
      </dsp:nvSpPr>
      <dsp:spPr>
        <a:xfrm>
          <a:off x="1080025" y="481547"/>
          <a:ext cx="1272927" cy="1272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800" kern="1200" dirty="0"/>
            <a:t>rom</a:t>
          </a:r>
        </a:p>
      </dsp:txBody>
      <dsp:txXfrm>
        <a:off x="1266441" y="667963"/>
        <a:ext cx="900095" cy="900095"/>
      </dsp:txXfrm>
    </dsp:sp>
    <dsp:sp modelId="{43B21B19-88A7-3F4B-AFEA-E64064A46FFC}">
      <dsp:nvSpPr>
        <dsp:cNvPr id="0" name=""/>
        <dsp:cNvSpPr/>
      </dsp:nvSpPr>
      <dsp:spPr>
        <a:xfrm>
          <a:off x="-4" y="0"/>
          <a:ext cx="8229609" cy="324379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3577E-C2C2-4C20-A012-3DEEB1CE48E6}">
      <dsp:nvSpPr>
        <dsp:cNvPr id="0" name=""/>
        <dsp:cNvSpPr/>
      </dsp:nvSpPr>
      <dsp:spPr>
        <a:xfrm>
          <a:off x="4143609" y="2076114"/>
          <a:ext cx="2890383" cy="289038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Nok folk</a:t>
          </a:r>
        </a:p>
      </dsp:txBody>
      <dsp:txXfrm>
        <a:off x="4724705" y="2753172"/>
        <a:ext cx="1728191" cy="1485717"/>
      </dsp:txXfrm>
    </dsp:sp>
    <dsp:sp modelId="{7632E8A5-8990-4CAA-ACE2-738C5E28DD50}">
      <dsp:nvSpPr>
        <dsp:cNvPr id="0" name=""/>
        <dsp:cNvSpPr/>
      </dsp:nvSpPr>
      <dsp:spPr>
        <a:xfrm>
          <a:off x="1622635" y="707071"/>
          <a:ext cx="3056070" cy="300025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Nok funksjoner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600" kern="1200" dirty="0"/>
        </a:p>
      </dsp:txBody>
      <dsp:txXfrm>
        <a:off x="2386072" y="1466960"/>
        <a:ext cx="1529196" cy="1480481"/>
      </dsp:txXfrm>
    </dsp:sp>
    <dsp:sp modelId="{8CDD3A42-C82B-466F-91B9-FACCBAF19A17}">
      <dsp:nvSpPr>
        <dsp:cNvPr id="0" name=""/>
        <dsp:cNvSpPr/>
      </dsp:nvSpPr>
      <dsp:spPr>
        <a:xfrm>
          <a:off x="4401297" y="1572223"/>
          <a:ext cx="3555171" cy="3555171"/>
        </a:xfrm>
        <a:prstGeom prst="circularArrow">
          <a:avLst>
            <a:gd name="adj1" fmla="val 4878"/>
            <a:gd name="adj2" fmla="val 312630"/>
            <a:gd name="adj3" fmla="val 3214651"/>
            <a:gd name="adj4" fmla="val 15126096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1D46A3-C453-471D-813D-237128702C27}">
      <dsp:nvSpPr>
        <dsp:cNvPr id="0" name=""/>
        <dsp:cNvSpPr/>
      </dsp:nvSpPr>
      <dsp:spPr>
        <a:xfrm>
          <a:off x="1326045" y="574098"/>
          <a:ext cx="2688056" cy="26880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5EA55-0945-4A91-BE9B-3C46FC797BCF}">
      <dsp:nvSpPr>
        <dsp:cNvPr id="0" name=""/>
        <dsp:cNvSpPr/>
      </dsp:nvSpPr>
      <dsp:spPr>
        <a:xfrm>
          <a:off x="1948769" y="2003283"/>
          <a:ext cx="1970166" cy="1970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B42E0-DAA4-47B4-BC50-ED206E3559BC}">
      <dsp:nvSpPr>
        <dsp:cNvPr id="0" name=""/>
        <dsp:cNvSpPr/>
      </dsp:nvSpPr>
      <dsp:spPr>
        <a:xfrm>
          <a:off x="6635078" y="172615"/>
          <a:ext cx="585124" cy="58474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3619D-4110-4CF7-8657-D465E4897645}">
      <dsp:nvSpPr>
        <dsp:cNvPr id="0" name=""/>
        <dsp:cNvSpPr/>
      </dsp:nvSpPr>
      <dsp:spPr>
        <a:xfrm>
          <a:off x="2024481" y="2078900"/>
          <a:ext cx="1819564" cy="18192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99253-750F-4F35-8F6B-6FDA5B21B526}">
      <dsp:nvSpPr>
        <dsp:cNvPr id="0" name=""/>
        <dsp:cNvSpPr/>
      </dsp:nvSpPr>
      <dsp:spPr>
        <a:xfrm>
          <a:off x="4062130" y="2375551"/>
          <a:ext cx="1031168" cy="10309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143F5-B2BD-40D9-A03E-0934A237A448}">
      <dsp:nvSpPr>
        <dsp:cNvPr id="0" name=""/>
        <dsp:cNvSpPr/>
      </dsp:nvSpPr>
      <dsp:spPr>
        <a:xfrm>
          <a:off x="4123029" y="2436455"/>
          <a:ext cx="909370" cy="90945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3EEB5-38EA-425A-BDCD-C12FAAF69D30}">
      <dsp:nvSpPr>
        <dsp:cNvPr id="0" name=""/>
        <dsp:cNvSpPr/>
      </dsp:nvSpPr>
      <dsp:spPr>
        <a:xfrm>
          <a:off x="3658880" y="920350"/>
          <a:ext cx="1321673" cy="1322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9C265-3C2D-444B-8698-4409FE7EFB8A}">
      <dsp:nvSpPr>
        <dsp:cNvPr id="0" name=""/>
        <dsp:cNvSpPr/>
      </dsp:nvSpPr>
      <dsp:spPr>
        <a:xfrm>
          <a:off x="7355161" y="100608"/>
          <a:ext cx="432876" cy="433172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A3139-186F-406C-9F7B-60508C0EEE0D}">
      <dsp:nvSpPr>
        <dsp:cNvPr id="0" name=""/>
        <dsp:cNvSpPr/>
      </dsp:nvSpPr>
      <dsp:spPr>
        <a:xfrm flipV="1">
          <a:off x="7283153" y="532658"/>
          <a:ext cx="325069" cy="111446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3EC12-E76F-4A6E-BEFD-F5D737D39798}">
      <dsp:nvSpPr>
        <dsp:cNvPr id="0" name=""/>
        <dsp:cNvSpPr/>
      </dsp:nvSpPr>
      <dsp:spPr>
        <a:xfrm>
          <a:off x="3728831" y="990151"/>
          <a:ext cx="1182593" cy="11825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B43E1-0455-443F-A0F5-27D79FF44BAF}">
      <dsp:nvSpPr>
        <dsp:cNvPr id="0" name=""/>
        <dsp:cNvSpPr/>
      </dsp:nvSpPr>
      <dsp:spPr>
        <a:xfrm>
          <a:off x="0" y="990151"/>
          <a:ext cx="2923976" cy="9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/>
            <a:t>byplan</a:t>
          </a:r>
        </a:p>
      </dsp:txBody>
      <dsp:txXfrm>
        <a:off x="0" y="990151"/>
        <a:ext cx="2923976" cy="949490"/>
      </dsp:txXfrm>
    </dsp:sp>
    <dsp:sp modelId="{0A5C76D1-294D-46A8-A3ED-35F04F6BD141}">
      <dsp:nvSpPr>
        <dsp:cNvPr id="0" name=""/>
        <dsp:cNvSpPr/>
      </dsp:nvSpPr>
      <dsp:spPr>
        <a:xfrm>
          <a:off x="5266938" y="964707"/>
          <a:ext cx="2923976" cy="909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/>
            <a:t>energibruk</a:t>
          </a:r>
        </a:p>
      </dsp:txBody>
      <dsp:txXfrm>
        <a:off x="5266938" y="964707"/>
        <a:ext cx="2923976" cy="909457"/>
      </dsp:txXfrm>
    </dsp:sp>
    <dsp:sp modelId="{7FF59EAD-2567-4ECD-8454-7F9E8C456C6E}">
      <dsp:nvSpPr>
        <dsp:cNvPr id="0" name=""/>
        <dsp:cNvSpPr/>
      </dsp:nvSpPr>
      <dsp:spPr>
        <a:xfrm>
          <a:off x="5266938" y="2116837"/>
          <a:ext cx="2923976" cy="118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/>
            <a:t>transportteknologi</a:t>
          </a:r>
        </a:p>
      </dsp:txBody>
      <dsp:txXfrm>
        <a:off x="5266938" y="2116837"/>
        <a:ext cx="2923976" cy="118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FD9EC-1D2E-3442-B87F-944A08AA65A2}">
      <dsp:nvSpPr>
        <dsp:cNvPr id="0" name=""/>
        <dsp:cNvSpPr/>
      </dsp:nvSpPr>
      <dsp:spPr>
        <a:xfrm>
          <a:off x="0" y="306723"/>
          <a:ext cx="7315200" cy="2926080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439F9E-89D2-234E-AA8D-2B356ED091E2}">
      <dsp:nvSpPr>
        <dsp:cNvPr id="0" name=""/>
        <dsp:cNvSpPr/>
      </dsp:nvSpPr>
      <dsp:spPr>
        <a:xfrm>
          <a:off x="877824" y="818787"/>
          <a:ext cx="2414016" cy="14337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5128" rIns="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800" kern="1200" dirty="0"/>
            <a:t>boliger</a:t>
          </a:r>
        </a:p>
      </dsp:txBody>
      <dsp:txXfrm>
        <a:off x="877824" y="818787"/>
        <a:ext cx="2414016" cy="1433779"/>
      </dsp:txXfrm>
    </dsp:sp>
    <dsp:sp modelId="{884B4095-7A81-864D-9AF9-683C1606CA65}">
      <dsp:nvSpPr>
        <dsp:cNvPr id="0" name=""/>
        <dsp:cNvSpPr/>
      </dsp:nvSpPr>
      <dsp:spPr>
        <a:xfrm>
          <a:off x="3657600" y="1286960"/>
          <a:ext cx="2852928" cy="143377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35128" rIns="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800" kern="1200" dirty="0"/>
            <a:t>arbeidsplasser</a:t>
          </a:r>
        </a:p>
      </dsp:txBody>
      <dsp:txXfrm>
        <a:off x="3657600" y="1286960"/>
        <a:ext cx="2852928" cy="1433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7C8A3-5CBA-1D4C-9863-1FAA79D8275C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FCE0E-B273-194A-822B-9192B7C2FA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80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FCE0E-B273-194A-822B-9192B7C2FA32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085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32FE31-894E-7446-A5F4-843965040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A4AA0DA-5E49-5F4C-B7BC-1B5F311A7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A4E85F8-0A56-AF44-A6A6-594B7FCA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6C62DD-7D76-4D4F-A189-D2821242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776B3A-3693-934B-BEE2-0301771D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64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0E54B4-2694-D046-AE3C-7ABF9AD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5B85B0F-4D96-3345-88DB-ECB537E89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6A62B8-8E5D-6941-A709-32ADCD56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2DF079-7D08-AF41-AAE4-49DFB46A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17BE1A-DCA1-D74A-8EC6-A02BA9CC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731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113DB6B-0282-2549-9833-FFB0F6D68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9670D8E-8370-3A49-AD5D-FE77F2FDF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2C0CA9-12F6-6A4B-B693-BA8CD4AD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7CC3E1-3F6A-BC46-8FF4-E0A67911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7A3CE2-B4C9-004D-B584-90F9615F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82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069785-CA3E-674D-90FE-7CBE8E91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64ADD2-E374-1648-B58B-EFB0073EA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665437-18A3-2640-B3A2-E78611F1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411DD5-495B-2841-AF83-789A5C0E7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99C3F7-8F8E-D14B-A675-A7C250EB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599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ECFDED-D6A6-1E4E-BE8D-E98E79CA0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347635-2254-234B-91DA-934D9645B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F28DBA-E71C-A34A-B4A8-F4725C74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E2F82D-E146-6B44-98AA-ED959413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D46292-E470-F940-B6E8-C78DFB22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5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A408BE-3EA2-0B43-B4B9-0DE3061F5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092D75-19A2-5743-8EAD-81EB7F874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940E90-9E0A-1940-96A4-0F660E459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48B67CA-34A3-F044-9F7E-4F82D91B7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AAA9E3F-A53F-6B43-9DC4-0ACFCEB2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59DF757-CE0E-E746-8D9C-20608270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746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35A287-8B8F-D944-92C1-6BD4C030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E6A8A9-7DFD-FD47-8AE4-E96973195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0BB9DC9-9F1A-2A46-98DC-216B6B01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62ECA53-34CF-4D47-91ED-AC5722EEB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1E85AD7-5E9D-E440-A1AB-AED244E0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B138A10-48DB-8D47-94E9-CEDCF058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22D2B15-7BE0-124D-AF77-38E61EFF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F60484A-43C4-174B-A589-5E9E5E84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90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218D74-8A0D-C749-90A5-FA8A7800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6B72830-AFFB-5745-BB40-5E0DAF5A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F443E4D-A898-2C4C-8165-A5F903B2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ED0C348-BFB7-F743-BD35-A7F9AC93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43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9003AC0-B7A2-8F43-BF62-44364CBD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5075D94-2818-D04D-86AC-3C605ED7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7252A51-D085-8847-B1D4-7D0AD67C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888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8355B8-0F8F-C34B-9B0C-41093651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25885A-256E-EC47-B9F2-D489C640A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08DAA3D-F880-374E-BD21-D597730D0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32FAD4-BF13-B046-8FFA-45618D4D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2D0882-8921-214F-85D6-52E67CB4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B65158-8BF4-434A-8ABC-761640D5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65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005609-9A2B-0A46-BAAE-E9A01270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BE9A36B-F835-8F4F-981E-AE33A0C61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3369CDC-7F53-0749-BCC9-58C5098D8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BC91B53-C18E-4545-9EDE-4632EF91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D2E1760-EC0E-D44F-90AF-A60996B4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59FBC96-4AF8-7648-95B3-D32C1493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375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78A233-3946-7546-B1E7-384C8FE4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BE0A539-316A-124F-99F5-725D5F3B1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66A427-BF75-384C-9BC0-73FEFAABD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868F7-661C-0843-9678-46FE1668224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AD4387-7CBE-2240-A049-DE1995E1A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04DAC5-FB33-B141-9316-B13E4007E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EB373-CA3F-974D-9BD0-68F80D408C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17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5di8c3b4o3b2z2q0248w4161.wpengine.netdna-cdn.com/wp-content/uploads/2016/10/bikepathfinal-630x380.jpg">
            <a:extLst>
              <a:ext uri="{FF2B5EF4-FFF2-40B4-BE49-F238E27FC236}">
                <a16:creationId xmlns:a16="http://schemas.microsoft.com/office/drawing/2014/main" id="{F7B51174-4D41-5744-A319-BB11850B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5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7D0A1D4-34E1-8243-90D0-14F8584B6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139" y="224777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Hvilke konsekvenser vil ny teknologi ha for arealbruk og samferdselsløsninger?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5EE8ECB-5386-7649-856B-B997C219A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0908" y="5291927"/>
            <a:ext cx="9144000" cy="1655762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0945-1015</a:t>
            </a:r>
          </a:p>
          <a:p>
            <a:r>
              <a:rPr lang="nb-NO" dirty="0">
                <a:solidFill>
                  <a:schemeClr val="bg1"/>
                </a:solidFill>
              </a:rPr>
              <a:t>Erling Dokk Holm</a:t>
            </a:r>
          </a:p>
          <a:p>
            <a:r>
              <a:rPr lang="nb-NO" dirty="0">
                <a:solidFill>
                  <a:schemeClr val="bg1"/>
                </a:solidFill>
              </a:rPr>
              <a:t>Hotell Atlantic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6417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Byplan er </a:t>
            </a:r>
            <a:r>
              <a:rPr lang="nb-NO"/>
              <a:t>den mest essensielle teknologien</a:t>
            </a:r>
          </a:p>
        </p:txBody>
      </p:sp>
      <p:pic>
        <p:nvPicPr>
          <p:cNvPr id="2050" name="Picture 2" descr="mage result for urban plan barcel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4946"/>
            <a:ext cx="7533604" cy="50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41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 descr="mage result for urban plan barcel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397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Norge 1960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749689"/>
              </p:ext>
            </p:extLst>
          </p:nvPr>
        </p:nvGraphicFramePr>
        <p:xfrm>
          <a:off x="2438400" y="2769834"/>
          <a:ext cx="7315200" cy="353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1330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4845392" y="3465404"/>
            <a:ext cx="1774664" cy="167685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handel</a:t>
            </a:r>
          </a:p>
        </p:txBody>
      </p:sp>
      <p:sp>
        <p:nvSpPr>
          <p:cNvPr id="8" name="Ellipse 7"/>
          <p:cNvSpPr/>
          <p:nvPr/>
        </p:nvSpPr>
        <p:spPr>
          <a:xfrm>
            <a:off x="6021244" y="2626977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9" name="Ellipse 8"/>
          <p:cNvSpPr/>
          <p:nvPr/>
        </p:nvSpPr>
        <p:spPr>
          <a:xfrm>
            <a:off x="3494042" y="2934038"/>
            <a:ext cx="1774664" cy="167685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utdanning</a:t>
            </a:r>
          </a:p>
        </p:txBody>
      </p:sp>
      <p:sp>
        <p:nvSpPr>
          <p:cNvPr id="10" name="Ellipse 9"/>
          <p:cNvSpPr/>
          <p:nvPr/>
        </p:nvSpPr>
        <p:spPr>
          <a:xfrm>
            <a:off x="3958060" y="4629433"/>
            <a:ext cx="1774664" cy="167685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kultur</a:t>
            </a:r>
          </a:p>
        </p:txBody>
      </p:sp>
      <p:sp>
        <p:nvSpPr>
          <p:cNvPr id="11" name="Ellipse 10"/>
          <p:cNvSpPr/>
          <p:nvPr/>
        </p:nvSpPr>
        <p:spPr>
          <a:xfrm>
            <a:off x="6021244" y="4629433"/>
            <a:ext cx="1774664" cy="167685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industri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2438400" y="567909"/>
            <a:ext cx="7315200" cy="1154097"/>
          </a:xfrm>
        </p:spPr>
        <p:txBody>
          <a:bodyPr/>
          <a:lstStyle/>
          <a:p>
            <a:r>
              <a:rPr lang="nb-NO" dirty="0"/>
              <a:t>Byen/stedet 1960</a:t>
            </a:r>
          </a:p>
        </p:txBody>
      </p:sp>
      <p:sp>
        <p:nvSpPr>
          <p:cNvPr id="13" name="Ellipse 12"/>
          <p:cNvSpPr/>
          <p:nvPr/>
        </p:nvSpPr>
        <p:spPr>
          <a:xfrm>
            <a:off x="3274244" y="2214097"/>
            <a:ext cx="5153038" cy="464390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96000"/>
                  <a:satMod val="130000"/>
                  <a:lumMod val="114000"/>
                  <a:alpha val="3000"/>
                </a:schemeClr>
              </a:gs>
              <a:gs pos="60000">
                <a:schemeClr val="accent1">
                  <a:tint val="100000"/>
                  <a:satMod val="106000"/>
                  <a:lumMod val="110000"/>
                  <a:alpha val="3000"/>
                </a:schemeClr>
              </a:gs>
              <a:gs pos="100000">
                <a:schemeClr val="accent1">
                  <a:alpha val="3000"/>
                </a:schemeClr>
              </a:gs>
            </a:gsLst>
            <a:lin ang="5400000" scaled="0"/>
            <a:tileRect/>
          </a:gra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9211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4845392" y="3465404"/>
            <a:ext cx="1318786" cy="116402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handel</a:t>
            </a:r>
          </a:p>
        </p:txBody>
      </p:sp>
      <p:sp>
        <p:nvSpPr>
          <p:cNvPr id="8" name="Ellipse 7"/>
          <p:cNvSpPr/>
          <p:nvPr/>
        </p:nvSpPr>
        <p:spPr>
          <a:xfrm>
            <a:off x="7091604" y="1722006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9" name="Ellipse 8"/>
          <p:cNvSpPr/>
          <p:nvPr/>
        </p:nvSpPr>
        <p:spPr>
          <a:xfrm>
            <a:off x="1719378" y="1722006"/>
            <a:ext cx="1774664" cy="167685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utdanning</a:t>
            </a:r>
          </a:p>
        </p:txBody>
      </p:sp>
      <p:sp>
        <p:nvSpPr>
          <p:cNvPr id="10" name="Ellipse 9"/>
          <p:cNvSpPr/>
          <p:nvPr/>
        </p:nvSpPr>
        <p:spPr>
          <a:xfrm>
            <a:off x="3958060" y="4629433"/>
            <a:ext cx="1774664" cy="167685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kultur</a:t>
            </a:r>
          </a:p>
        </p:txBody>
      </p:sp>
      <p:sp>
        <p:nvSpPr>
          <p:cNvPr id="11" name="Ellipse 10"/>
          <p:cNvSpPr/>
          <p:nvPr/>
        </p:nvSpPr>
        <p:spPr>
          <a:xfrm>
            <a:off x="1332222" y="5296918"/>
            <a:ext cx="1774664" cy="167685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industri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1870488" y="881471"/>
            <a:ext cx="7315200" cy="1154097"/>
          </a:xfrm>
        </p:spPr>
        <p:txBody>
          <a:bodyPr/>
          <a:lstStyle/>
          <a:p>
            <a:r>
              <a:rPr lang="nb-NO" dirty="0"/>
              <a:t>Byen/stedet 2018</a:t>
            </a:r>
          </a:p>
        </p:txBody>
      </p:sp>
      <p:sp>
        <p:nvSpPr>
          <p:cNvPr id="13" name="Ellipse 12"/>
          <p:cNvSpPr/>
          <p:nvPr/>
        </p:nvSpPr>
        <p:spPr>
          <a:xfrm>
            <a:off x="9397346" y="5467859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14" name="Ellipse 13"/>
          <p:cNvSpPr/>
          <p:nvPr/>
        </p:nvSpPr>
        <p:spPr>
          <a:xfrm>
            <a:off x="7385806" y="3791006"/>
            <a:ext cx="1041477" cy="115016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15" name="Ellipse 14"/>
          <p:cNvSpPr/>
          <p:nvPr/>
        </p:nvSpPr>
        <p:spPr>
          <a:xfrm>
            <a:off x="4997792" y="-419666"/>
            <a:ext cx="1774664" cy="167685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handel</a:t>
            </a:r>
          </a:p>
        </p:txBody>
      </p:sp>
      <p:sp>
        <p:nvSpPr>
          <p:cNvPr id="16" name="Ellipse 15"/>
          <p:cNvSpPr/>
          <p:nvPr/>
        </p:nvSpPr>
        <p:spPr>
          <a:xfrm>
            <a:off x="7411024" y="5467859"/>
            <a:ext cx="1774664" cy="167685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handel</a:t>
            </a:r>
          </a:p>
        </p:txBody>
      </p:sp>
      <p:sp>
        <p:nvSpPr>
          <p:cNvPr id="17" name="Ellipse 16"/>
          <p:cNvSpPr/>
          <p:nvPr/>
        </p:nvSpPr>
        <p:spPr>
          <a:xfrm>
            <a:off x="1164863" y="3398859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18" name="Ellipse 17"/>
          <p:cNvSpPr/>
          <p:nvPr/>
        </p:nvSpPr>
        <p:spPr>
          <a:xfrm>
            <a:off x="9185688" y="3465404"/>
            <a:ext cx="1774664" cy="167685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utdanning</a:t>
            </a:r>
          </a:p>
        </p:txBody>
      </p:sp>
      <p:sp>
        <p:nvSpPr>
          <p:cNvPr id="19" name="Ellipse 18"/>
          <p:cNvSpPr/>
          <p:nvPr/>
        </p:nvSpPr>
        <p:spPr>
          <a:xfrm>
            <a:off x="3274244" y="2214097"/>
            <a:ext cx="5153038" cy="464390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96000"/>
                  <a:satMod val="130000"/>
                  <a:lumMod val="114000"/>
                  <a:alpha val="3000"/>
                </a:schemeClr>
              </a:gs>
              <a:gs pos="60000">
                <a:schemeClr val="accent1">
                  <a:tint val="100000"/>
                  <a:satMod val="106000"/>
                  <a:lumMod val="110000"/>
                  <a:alpha val="3000"/>
                </a:schemeClr>
              </a:gs>
              <a:gs pos="100000">
                <a:schemeClr val="accent1">
                  <a:alpha val="3000"/>
                </a:schemeClr>
              </a:gs>
            </a:gsLst>
            <a:lin ang="5400000" scaled="0"/>
            <a:tileRect/>
          </a:gra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Ellipse 19"/>
          <p:cNvSpPr/>
          <p:nvPr/>
        </p:nvSpPr>
        <p:spPr>
          <a:xfrm>
            <a:off x="3701723" y="1811269"/>
            <a:ext cx="1774664" cy="167685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utdanning</a:t>
            </a:r>
          </a:p>
        </p:txBody>
      </p:sp>
      <p:sp>
        <p:nvSpPr>
          <p:cNvPr id="21" name="Ellipse 20"/>
          <p:cNvSpPr/>
          <p:nvPr/>
        </p:nvSpPr>
        <p:spPr>
          <a:xfrm>
            <a:off x="5752805" y="4629433"/>
            <a:ext cx="1774664" cy="16768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kontor</a:t>
            </a:r>
          </a:p>
        </p:txBody>
      </p:sp>
      <p:sp>
        <p:nvSpPr>
          <p:cNvPr id="22" name="Ellipse 21"/>
          <p:cNvSpPr/>
          <p:nvPr/>
        </p:nvSpPr>
        <p:spPr>
          <a:xfrm>
            <a:off x="7851966" y="2560432"/>
            <a:ext cx="1774664" cy="16768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kontor</a:t>
            </a:r>
          </a:p>
        </p:txBody>
      </p:sp>
    </p:spTree>
    <p:extLst>
      <p:ext uri="{BB962C8B-B14F-4D97-AF65-F5344CB8AC3E}">
        <p14:creationId xmlns:p14="http://schemas.microsoft.com/office/powerpoint/2010/main" val="1552741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4845392" y="3465404"/>
            <a:ext cx="1318786" cy="116402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handel</a:t>
            </a:r>
          </a:p>
        </p:txBody>
      </p:sp>
      <p:sp>
        <p:nvSpPr>
          <p:cNvPr id="8" name="Ellipse 7"/>
          <p:cNvSpPr/>
          <p:nvPr/>
        </p:nvSpPr>
        <p:spPr>
          <a:xfrm>
            <a:off x="7091604" y="1722006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9" name="Ellipse 8"/>
          <p:cNvSpPr/>
          <p:nvPr/>
        </p:nvSpPr>
        <p:spPr>
          <a:xfrm>
            <a:off x="1719378" y="1722006"/>
            <a:ext cx="1774664" cy="167685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utdanning</a:t>
            </a:r>
          </a:p>
        </p:txBody>
      </p:sp>
      <p:sp>
        <p:nvSpPr>
          <p:cNvPr id="10" name="Ellipse 9"/>
          <p:cNvSpPr/>
          <p:nvPr/>
        </p:nvSpPr>
        <p:spPr>
          <a:xfrm>
            <a:off x="3958060" y="4629433"/>
            <a:ext cx="1774664" cy="167685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kultur</a:t>
            </a:r>
          </a:p>
        </p:txBody>
      </p:sp>
      <p:sp>
        <p:nvSpPr>
          <p:cNvPr id="11" name="Ellipse 10"/>
          <p:cNvSpPr/>
          <p:nvPr/>
        </p:nvSpPr>
        <p:spPr>
          <a:xfrm>
            <a:off x="4997792" y="5296918"/>
            <a:ext cx="1774664" cy="167685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industri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1551068" y="1"/>
            <a:ext cx="7315200" cy="1154097"/>
          </a:xfrm>
        </p:spPr>
        <p:txBody>
          <a:bodyPr/>
          <a:lstStyle/>
          <a:p>
            <a:r>
              <a:rPr lang="nb-NO" dirty="0"/>
              <a:t>Byen/stedet 2100</a:t>
            </a:r>
          </a:p>
        </p:txBody>
      </p:sp>
      <p:sp>
        <p:nvSpPr>
          <p:cNvPr id="13" name="Ellipse 12"/>
          <p:cNvSpPr/>
          <p:nvPr/>
        </p:nvSpPr>
        <p:spPr>
          <a:xfrm>
            <a:off x="2219554" y="4756659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14" name="Ellipse 13"/>
          <p:cNvSpPr/>
          <p:nvPr/>
        </p:nvSpPr>
        <p:spPr>
          <a:xfrm>
            <a:off x="8866268" y="-270519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15" name="Ellipse 14"/>
          <p:cNvSpPr/>
          <p:nvPr/>
        </p:nvSpPr>
        <p:spPr>
          <a:xfrm>
            <a:off x="5732724" y="1058107"/>
            <a:ext cx="1774664" cy="167685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handel</a:t>
            </a:r>
          </a:p>
        </p:txBody>
      </p:sp>
      <p:sp>
        <p:nvSpPr>
          <p:cNvPr id="16" name="Ellipse 15"/>
          <p:cNvSpPr/>
          <p:nvPr/>
        </p:nvSpPr>
        <p:spPr>
          <a:xfrm>
            <a:off x="8579425" y="1406335"/>
            <a:ext cx="1774664" cy="167685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handel</a:t>
            </a:r>
          </a:p>
        </p:txBody>
      </p:sp>
      <p:sp>
        <p:nvSpPr>
          <p:cNvPr id="17" name="Ellipse 16"/>
          <p:cNvSpPr/>
          <p:nvPr/>
        </p:nvSpPr>
        <p:spPr>
          <a:xfrm>
            <a:off x="3070728" y="3237030"/>
            <a:ext cx="1774664" cy="1676853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bolig</a:t>
            </a:r>
          </a:p>
        </p:txBody>
      </p:sp>
      <p:sp>
        <p:nvSpPr>
          <p:cNvPr id="18" name="Ellipse 17"/>
          <p:cNvSpPr/>
          <p:nvPr/>
        </p:nvSpPr>
        <p:spPr>
          <a:xfrm>
            <a:off x="3834755" y="2398604"/>
            <a:ext cx="1774664" cy="1676853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utdanning</a:t>
            </a:r>
          </a:p>
        </p:txBody>
      </p:sp>
      <p:sp>
        <p:nvSpPr>
          <p:cNvPr id="19" name="Ellipse 18"/>
          <p:cNvSpPr/>
          <p:nvPr/>
        </p:nvSpPr>
        <p:spPr>
          <a:xfrm>
            <a:off x="2062683" y="929506"/>
            <a:ext cx="5870218" cy="600292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96000"/>
                  <a:satMod val="130000"/>
                  <a:lumMod val="114000"/>
                  <a:alpha val="3000"/>
                </a:schemeClr>
              </a:gs>
              <a:gs pos="60000">
                <a:schemeClr val="accent1">
                  <a:tint val="100000"/>
                  <a:satMod val="106000"/>
                  <a:lumMod val="110000"/>
                  <a:alpha val="3000"/>
                </a:schemeClr>
              </a:gs>
              <a:gs pos="100000">
                <a:schemeClr val="accent1">
                  <a:alpha val="3000"/>
                </a:schemeClr>
              </a:gs>
            </a:gsLst>
            <a:lin ang="5400000" scaled="0"/>
            <a:tileRect/>
          </a:gra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Ellipse 19"/>
          <p:cNvSpPr/>
          <p:nvPr/>
        </p:nvSpPr>
        <p:spPr>
          <a:xfrm>
            <a:off x="5885124" y="2734960"/>
            <a:ext cx="1774664" cy="167685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Rekreasjon/idrett mm</a:t>
            </a:r>
          </a:p>
        </p:txBody>
      </p:sp>
      <p:sp>
        <p:nvSpPr>
          <p:cNvPr id="21" name="Ellipse 20"/>
          <p:cNvSpPr/>
          <p:nvPr/>
        </p:nvSpPr>
        <p:spPr>
          <a:xfrm>
            <a:off x="5632732" y="4075457"/>
            <a:ext cx="1774664" cy="16768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kontor</a:t>
            </a:r>
          </a:p>
        </p:txBody>
      </p:sp>
      <p:sp>
        <p:nvSpPr>
          <p:cNvPr id="22" name="Ellipse 21"/>
          <p:cNvSpPr/>
          <p:nvPr/>
        </p:nvSpPr>
        <p:spPr>
          <a:xfrm>
            <a:off x="3978141" y="857382"/>
            <a:ext cx="1774664" cy="16768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kontor</a:t>
            </a:r>
          </a:p>
        </p:txBody>
      </p:sp>
      <p:sp>
        <p:nvSpPr>
          <p:cNvPr id="23" name="Ellipse 22"/>
          <p:cNvSpPr/>
          <p:nvPr/>
        </p:nvSpPr>
        <p:spPr>
          <a:xfrm>
            <a:off x="7320136" y="3565730"/>
            <a:ext cx="1774664" cy="16768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kontor</a:t>
            </a:r>
          </a:p>
        </p:txBody>
      </p:sp>
    </p:spTree>
    <p:extLst>
      <p:ext uri="{BB962C8B-B14F-4D97-AF65-F5344CB8AC3E}">
        <p14:creationId xmlns:p14="http://schemas.microsoft.com/office/powerpoint/2010/main" val="348093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Gjenfødelsen?</a:t>
            </a:r>
          </a:p>
        </p:txBody>
      </p:sp>
      <p:pic>
        <p:nvPicPr>
          <p:cNvPr id="4098" name="Picture 2" descr="mage result for torgallmenningen med biler p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11505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ge result for torgallmenningen med biler på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r="5197" b="5570"/>
          <a:stretch/>
        </p:blipFill>
        <p:spPr bwMode="auto">
          <a:xfrm>
            <a:off x="6115051" y="1690688"/>
            <a:ext cx="607695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2615609" y="6273209"/>
            <a:ext cx="337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Torgalmeningen</a:t>
            </a:r>
            <a:r>
              <a:rPr lang="nb-NO" dirty="0"/>
              <a:t> 1930 versus 1970</a:t>
            </a:r>
          </a:p>
        </p:txBody>
      </p:sp>
    </p:spTree>
    <p:extLst>
      <p:ext uri="{BB962C8B-B14F-4D97-AF65-F5344CB8AC3E}">
        <p14:creationId xmlns:p14="http://schemas.microsoft.com/office/powerpoint/2010/main" val="1879799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Byen er tjenesteleverandør, mer enn vareleverandør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54436" y="1825625"/>
            <a:ext cx="5299364" cy="4351338"/>
          </a:xfrm>
        </p:spPr>
        <p:txBody>
          <a:bodyPr/>
          <a:lstStyle/>
          <a:p>
            <a:r>
              <a:rPr lang="nb-NO" dirty="0"/>
              <a:t>Varehandelens andel av omsetningen i handelen i byene synker</a:t>
            </a:r>
          </a:p>
          <a:p>
            <a:r>
              <a:rPr lang="nb-NO" dirty="0"/>
              <a:t>Tjenestenes andel stiger</a:t>
            </a:r>
          </a:p>
          <a:p>
            <a:r>
              <a:rPr lang="nb-NO" dirty="0"/>
              <a:t>Tjenestene er arbeidsintensive</a:t>
            </a:r>
          </a:p>
          <a:p>
            <a:r>
              <a:rPr lang="nb-NO" dirty="0"/>
              <a:t>Varehandelen er mer kapitalintensiv</a:t>
            </a:r>
          </a:p>
        </p:txBody>
      </p:sp>
      <p:pic>
        <p:nvPicPr>
          <p:cNvPr id="7170" name="Picture 2" descr="mage result for pizza villa parad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6"/>
            <a:ext cx="5050605" cy="33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93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Bare 7 prosent av varehandelen i Oslo sentrum betjenes med bil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4601705" cy="4351338"/>
          </a:xfrm>
        </p:spPr>
        <p:txBody>
          <a:bodyPr/>
          <a:lstStyle/>
          <a:p>
            <a:r>
              <a:rPr lang="nb-NO" dirty="0"/>
              <a:t>Mesteparten av den varehandelen som er bilbasert har forsvunnet for lenge siden</a:t>
            </a:r>
          </a:p>
          <a:p>
            <a:r>
              <a:rPr lang="nb-NO" dirty="0"/>
              <a:t>Netthandel er trussel for varehandelen i fysiske lokaler, ikke for tjenestene i samme grad</a:t>
            </a:r>
          </a:p>
        </p:txBody>
      </p:sp>
      <p:sp>
        <p:nvSpPr>
          <p:cNvPr id="4" name="AutoShape 2" descr="mage result for frisør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4" descr="mage result for frisør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49" y="1825625"/>
            <a:ext cx="4995171" cy="2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A3AF02-7911-6C42-8707-20997671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Stavanger-regionen er USA-</a:t>
            </a:r>
            <a:r>
              <a:rPr lang="nb-NO" dirty="0" err="1"/>
              <a:t>sprawl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2182B1-FE48-864A-AC22-3133D5F87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81046" cy="4351338"/>
          </a:xfrm>
        </p:spPr>
        <p:txBody>
          <a:bodyPr>
            <a:normAutofit fontScale="92500"/>
          </a:bodyPr>
          <a:lstStyle/>
          <a:p>
            <a:r>
              <a:rPr lang="nb-NO" dirty="0"/>
              <a:t>Varehandelen og bebyggelsen er allerede utenfor sentrum</a:t>
            </a:r>
          </a:p>
          <a:p>
            <a:r>
              <a:rPr lang="nb-NO" dirty="0"/>
              <a:t>Å stryke sentrum gjennom å tilrettelegge bedre for kollektiv mm er ikke nok</a:t>
            </a:r>
          </a:p>
          <a:p>
            <a:r>
              <a:rPr lang="nb-NO" dirty="0"/>
              <a:t>Å spille på lag med teknologien er avgjørende, men ikke nok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0155BA-03AF-504B-9E5C-C21DF2444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2" t="17063" r="31278" b="6667"/>
          <a:stretch/>
        </p:blipFill>
        <p:spPr>
          <a:xfrm>
            <a:off x="5187462" y="1843608"/>
            <a:ext cx="6840414" cy="46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4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Aller først: teknologisk endring gir ofte større bieffekter enn </a:t>
            </a:r>
            <a:r>
              <a:rPr lang="nb-NO"/>
              <a:t>intensjonale effekter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 descr="mage result for ppil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7912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46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teknologiske premisser er nå tilstede for gjenfødelsen?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Elektrifisering og digitalisering av transport endrer bildet totalt</a:t>
            </a:r>
          </a:p>
        </p:txBody>
      </p:sp>
      <p:pic>
        <p:nvPicPr>
          <p:cNvPr id="4" name="Picture 2" descr="http://assets.inhabitat.com/wp-content/blogs.dir/1/files/2016/09/GeoOrbital-01-1020x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042" y="2619228"/>
            <a:ext cx="6174632" cy="369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459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age result for sykkelslange københa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8674" cy="702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75621" y="3514604"/>
            <a:ext cx="4604084" cy="3207038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I Norge blir det i år solgt 80 000 el-sykler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76135" y="1219200"/>
            <a:ext cx="4904178" cy="5638800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Innen 2020 har vi </a:t>
            </a:r>
          </a:p>
          <a:p>
            <a:pPr lvl="1"/>
            <a:r>
              <a:rPr lang="nb-NO" b="1" dirty="0">
                <a:solidFill>
                  <a:schemeClr val="bg1"/>
                </a:solidFill>
              </a:rPr>
              <a:t>500 000 </a:t>
            </a:r>
            <a:r>
              <a:rPr lang="nb-NO" b="1" dirty="0" err="1">
                <a:solidFill>
                  <a:schemeClr val="bg1"/>
                </a:solidFill>
              </a:rPr>
              <a:t>elsyker</a:t>
            </a:r>
            <a:r>
              <a:rPr lang="nb-NO" b="1" dirty="0">
                <a:solidFill>
                  <a:schemeClr val="bg1"/>
                </a:solidFill>
              </a:rPr>
              <a:t> i Norge</a:t>
            </a:r>
          </a:p>
          <a:p>
            <a:pPr lvl="1"/>
            <a:r>
              <a:rPr lang="nb-NO" b="1" dirty="0">
                <a:solidFill>
                  <a:schemeClr val="bg1"/>
                </a:solidFill>
              </a:rPr>
              <a:t>100 000 elsykler i Oslo og Akershus</a:t>
            </a:r>
          </a:p>
          <a:p>
            <a:r>
              <a:rPr lang="nb-NO" b="1" dirty="0">
                <a:solidFill>
                  <a:schemeClr val="bg1"/>
                </a:solidFill>
              </a:rPr>
              <a:t>Transportsystemet blir med andre ord endret</a:t>
            </a:r>
          </a:p>
        </p:txBody>
      </p:sp>
    </p:spTree>
    <p:extLst>
      <p:ext uri="{BB962C8B-B14F-4D97-AF65-F5344CB8AC3E}">
        <p14:creationId xmlns:p14="http://schemas.microsoft.com/office/powerpoint/2010/main" val="1032998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sykler så mange i København?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098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90" y="1382137"/>
            <a:ext cx="10807620" cy="52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iform 3"/>
          <p:cNvSpPr/>
          <p:nvPr/>
        </p:nvSpPr>
        <p:spPr>
          <a:xfrm>
            <a:off x="1871663" y="3557588"/>
            <a:ext cx="2643187" cy="1700212"/>
          </a:xfrm>
          <a:custGeom>
            <a:avLst/>
            <a:gdLst>
              <a:gd name="connsiteX0" fmla="*/ 0 w 2643187"/>
              <a:gd name="connsiteY0" fmla="*/ 0 h 1700212"/>
              <a:gd name="connsiteX1" fmla="*/ 0 w 2643187"/>
              <a:gd name="connsiteY1" fmla="*/ 0 h 1700212"/>
              <a:gd name="connsiteX2" fmla="*/ 14287 w 2643187"/>
              <a:gd name="connsiteY2" fmla="*/ 242887 h 1700212"/>
              <a:gd name="connsiteX3" fmla="*/ 114300 w 2643187"/>
              <a:gd name="connsiteY3" fmla="*/ 442912 h 1700212"/>
              <a:gd name="connsiteX4" fmla="*/ 171450 w 2643187"/>
              <a:gd name="connsiteY4" fmla="*/ 571500 h 1700212"/>
              <a:gd name="connsiteX5" fmla="*/ 228600 w 2643187"/>
              <a:gd name="connsiteY5" fmla="*/ 657225 h 1700212"/>
              <a:gd name="connsiteX6" fmla="*/ 271462 w 2643187"/>
              <a:gd name="connsiteY6" fmla="*/ 742950 h 1700212"/>
              <a:gd name="connsiteX7" fmla="*/ 400050 w 2643187"/>
              <a:gd name="connsiteY7" fmla="*/ 928687 h 1700212"/>
              <a:gd name="connsiteX8" fmla="*/ 457200 w 2643187"/>
              <a:gd name="connsiteY8" fmla="*/ 1014412 h 1700212"/>
              <a:gd name="connsiteX9" fmla="*/ 514350 w 2643187"/>
              <a:gd name="connsiteY9" fmla="*/ 1100137 h 1700212"/>
              <a:gd name="connsiteX10" fmla="*/ 600075 w 2643187"/>
              <a:gd name="connsiteY10" fmla="*/ 1185862 h 1700212"/>
              <a:gd name="connsiteX11" fmla="*/ 657225 w 2643187"/>
              <a:gd name="connsiteY11" fmla="*/ 1257300 h 1700212"/>
              <a:gd name="connsiteX12" fmla="*/ 800100 w 2643187"/>
              <a:gd name="connsiteY12" fmla="*/ 1385887 h 1700212"/>
              <a:gd name="connsiteX13" fmla="*/ 971550 w 2643187"/>
              <a:gd name="connsiteY13" fmla="*/ 1528762 h 1700212"/>
              <a:gd name="connsiteX14" fmla="*/ 1028700 w 2643187"/>
              <a:gd name="connsiteY14" fmla="*/ 1557337 h 1700212"/>
              <a:gd name="connsiteX15" fmla="*/ 1185862 w 2643187"/>
              <a:gd name="connsiteY15" fmla="*/ 1600200 h 1700212"/>
              <a:gd name="connsiteX16" fmla="*/ 1514475 w 2643187"/>
              <a:gd name="connsiteY16" fmla="*/ 1600200 h 1700212"/>
              <a:gd name="connsiteX17" fmla="*/ 1585912 w 2643187"/>
              <a:gd name="connsiteY17" fmla="*/ 1614487 h 1700212"/>
              <a:gd name="connsiteX18" fmla="*/ 1700212 w 2643187"/>
              <a:gd name="connsiteY18" fmla="*/ 1643062 h 1700212"/>
              <a:gd name="connsiteX19" fmla="*/ 1757362 w 2643187"/>
              <a:gd name="connsiteY19" fmla="*/ 1671637 h 1700212"/>
              <a:gd name="connsiteX20" fmla="*/ 1885950 w 2643187"/>
              <a:gd name="connsiteY20" fmla="*/ 1685925 h 1700212"/>
              <a:gd name="connsiteX21" fmla="*/ 1943100 w 2643187"/>
              <a:gd name="connsiteY21" fmla="*/ 1700212 h 1700212"/>
              <a:gd name="connsiteX22" fmla="*/ 2157412 w 2643187"/>
              <a:gd name="connsiteY22" fmla="*/ 1685925 h 1700212"/>
              <a:gd name="connsiteX23" fmla="*/ 2214562 w 2643187"/>
              <a:gd name="connsiteY23" fmla="*/ 1643062 h 1700212"/>
              <a:gd name="connsiteX24" fmla="*/ 2257425 w 2643187"/>
              <a:gd name="connsiteY24" fmla="*/ 1614487 h 1700212"/>
              <a:gd name="connsiteX25" fmla="*/ 2343150 w 2643187"/>
              <a:gd name="connsiteY25" fmla="*/ 1528762 h 1700212"/>
              <a:gd name="connsiteX26" fmla="*/ 2500312 w 2643187"/>
              <a:gd name="connsiteY26" fmla="*/ 1385887 h 1700212"/>
              <a:gd name="connsiteX27" fmla="*/ 2557462 w 2643187"/>
              <a:gd name="connsiteY27" fmla="*/ 1300162 h 1700212"/>
              <a:gd name="connsiteX28" fmla="*/ 2586037 w 2643187"/>
              <a:gd name="connsiteY28" fmla="*/ 1257300 h 1700212"/>
              <a:gd name="connsiteX29" fmla="*/ 2614612 w 2643187"/>
              <a:gd name="connsiteY29" fmla="*/ 1157287 h 1700212"/>
              <a:gd name="connsiteX30" fmla="*/ 2643187 w 2643187"/>
              <a:gd name="connsiteY30" fmla="*/ 1042987 h 1700212"/>
              <a:gd name="connsiteX31" fmla="*/ 2628900 w 2643187"/>
              <a:gd name="connsiteY31" fmla="*/ 828675 h 1700212"/>
              <a:gd name="connsiteX32" fmla="*/ 2600325 w 2643187"/>
              <a:gd name="connsiteY32" fmla="*/ 742950 h 1700212"/>
              <a:gd name="connsiteX33" fmla="*/ 2586037 w 2643187"/>
              <a:gd name="connsiteY33" fmla="*/ 685800 h 1700212"/>
              <a:gd name="connsiteX34" fmla="*/ 2557462 w 2643187"/>
              <a:gd name="connsiteY34" fmla="*/ 642937 h 1700212"/>
              <a:gd name="connsiteX35" fmla="*/ 2543175 w 2643187"/>
              <a:gd name="connsiteY35" fmla="*/ 600075 h 1700212"/>
              <a:gd name="connsiteX36" fmla="*/ 2414587 w 2643187"/>
              <a:gd name="connsiteY36" fmla="*/ 442912 h 1700212"/>
              <a:gd name="connsiteX37" fmla="*/ 2314575 w 2643187"/>
              <a:gd name="connsiteY37" fmla="*/ 385762 h 1700212"/>
              <a:gd name="connsiteX38" fmla="*/ 2228850 w 2643187"/>
              <a:gd name="connsiteY38" fmla="*/ 342900 h 1700212"/>
              <a:gd name="connsiteX39" fmla="*/ 2185987 w 2643187"/>
              <a:gd name="connsiteY39" fmla="*/ 314325 h 1700212"/>
              <a:gd name="connsiteX40" fmla="*/ 2000250 w 2643187"/>
              <a:gd name="connsiteY40" fmla="*/ 257175 h 1700212"/>
              <a:gd name="connsiteX41" fmla="*/ 1900237 w 2643187"/>
              <a:gd name="connsiteY41" fmla="*/ 242887 h 1700212"/>
              <a:gd name="connsiteX42" fmla="*/ 1843087 w 2643187"/>
              <a:gd name="connsiteY42" fmla="*/ 228600 h 1700212"/>
              <a:gd name="connsiteX43" fmla="*/ 1414462 w 2643187"/>
              <a:gd name="connsiteY43" fmla="*/ 200025 h 1700212"/>
              <a:gd name="connsiteX44" fmla="*/ 1300162 w 2643187"/>
              <a:gd name="connsiteY44" fmla="*/ 185737 h 1700212"/>
              <a:gd name="connsiteX45" fmla="*/ 1100137 w 2643187"/>
              <a:gd name="connsiteY45" fmla="*/ 142875 h 1700212"/>
              <a:gd name="connsiteX46" fmla="*/ 728662 w 2643187"/>
              <a:gd name="connsiteY46" fmla="*/ 157162 h 1700212"/>
              <a:gd name="connsiteX47" fmla="*/ 557212 w 2643187"/>
              <a:gd name="connsiteY47" fmla="*/ 185737 h 1700212"/>
              <a:gd name="connsiteX48" fmla="*/ 514350 w 2643187"/>
              <a:gd name="connsiteY48" fmla="*/ 214312 h 1700212"/>
              <a:gd name="connsiteX49" fmla="*/ 428625 w 2643187"/>
              <a:gd name="connsiteY49" fmla="*/ 242887 h 1700212"/>
              <a:gd name="connsiteX50" fmla="*/ 328612 w 2643187"/>
              <a:gd name="connsiteY50" fmla="*/ 271462 h 1700212"/>
              <a:gd name="connsiteX51" fmla="*/ 171450 w 2643187"/>
              <a:gd name="connsiteY51" fmla="*/ 314325 h 1700212"/>
              <a:gd name="connsiteX52" fmla="*/ 128587 w 2643187"/>
              <a:gd name="connsiteY52" fmla="*/ 342900 h 1700212"/>
              <a:gd name="connsiteX53" fmla="*/ 71437 w 2643187"/>
              <a:gd name="connsiteY53" fmla="*/ 328612 h 1700212"/>
              <a:gd name="connsiteX54" fmla="*/ 57150 w 2643187"/>
              <a:gd name="connsiteY54" fmla="*/ 285750 h 1700212"/>
              <a:gd name="connsiteX55" fmla="*/ 42862 w 2643187"/>
              <a:gd name="connsiteY55" fmla="*/ 128587 h 1700212"/>
              <a:gd name="connsiteX56" fmla="*/ 0 w 2643187"/>
              <a:gd name="connsiteY56" fmla="*/ 85725 h 1700212"/>
              <a:gd name="connsiteX57" fmla="*/ 0 w 2643187"/>
              <a:gd name="connsiteY57" fmla="*/ 0 h 170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643187" h="1700212">
                <a:moveTo>
                  <a:pt x="0" y="0"/>
                </a:moveTo>
                <a:lnTo>
                  <a:pt x="0" y="0"/>
                </a:lnTo>
                <a:cubicBezTo>
                  <a:pt x="4762" y="80962"/>
                  <a:pt x="-5979" y="164358"/>
                  <a:pt x="14287" y="242887"/>
                </a:cubicBezTo>
                <a:cubicBezTo>
                  <a:pt x="32914" y="315067"/>
                  <a:pt x="90728" y="372192"/>
                  <a:pt x="114300" y="442912"/>
                </a:cubicBezTo>
                <a:cubicBezTo>
                  <a:pt x="133494" y="500498"/>
                  <a:pt x="132872" y="505366"/>
                  <a:pt x="171450" y="571500"/>
                </a:cubicBezTo>
                <a:cubicBezTo>
                  <a:pt x="188754" y="601165"/>
                  <a:pt x="211296" y="627560"/>
                  <a:pt x="228600" y="657225"/>
                </a:cubicBezTo>
                <a:cubicBezTo>
                  <a:pt x="244697" y="684821"/>
                  <a:pt x="254402" y="715939"/>
                  <a:pt x="271462" y="742950"/>
                </a:cubicBezTo>
                <a:cubicBezTo>
                  <a:pt x="311673" y="806617"/>
                  <a:pt x="357528" y="866540"/>
                  <a:pt x="400050" y="928687"/>
                </a:cubicBezTo>
                <a:cubicBezTo>
                  <a:pt x="419443" y="957030"/>
                  <a:pt x="438150" y="985837"/>
                  <a:pt x="457200" y="1014412"/>
                </a:cubicBezTo>
                <a:cubicBezTo>
                  <a:pt x="476250" y="1042987"/>
                  <a:pt x="490066" y="1075853"/>
                  <a:pt x="514350" y="1100137"/>
                </a:cubicBezTo>
                <a:cubicBezTo>
                  <a:pt x="542925" y="1128712"/>
                  <a:pt x="572892" y="1155960"/>
                  <a:pt x="600075" y="1185862"/>
                </a:cubicBezTo>
                <a:cubicBezTo>
                  <a:pt x="620588" y="1208427"/>
                  <a:pt x="636825" y="1234633"/>
                  <a:pt x="657225" y="1257300"/>
                </a:cubicBezTo>
                <a:cubicBezTo>
                  <a:pt x="746896" y="1356935"/>
                  <a:pt x="705381" y="1301692"/>
                  <a:pt x="800100" y="1385887"/>
                </a:cubicBezTo>
                <a:cubicBezTo>
                  <a:pt x="867473" y="1445774"/>
                  <a:pt x="877156" y="1481565"/>
                  <a:pt x="971550" y="1528762"/>
                </a:cubicBezTo>
                <a:cubicBezTo>
                  <a:pt x="990600" y="1538287"/>
                  <a:pt x="1008925" y="1549427"/>
                  <a:pt x="1028700" y="1557337"/>
                </a:cubicBezTo>
                <a:cubicBezTo>
                  <a:pt x="1101207" y="1586340"/>
                  <a:pt x="1114119" y="1585851"/>
                  <a:pt x="1185862" y="1600200"/>
                </a:cubicBezTo>
                <a:cubicBezTo>
                  <a:pt x="1428467" y="1585929"/>
                  <a:pt x="1359182" y="1571965"/>
                  <a:pt x="1514475" y="1600200"/>
                </a:cubicBezTo>
                <a:cubicBezTo>
                  <a:pt x="1538367" y="1604544"/>
                  <a:pt x="1562250" y="1609027"/>
                  <a:pt x="1585912" y="1614487"/>
                </a:cubicBezTo>
                <a:cubicBezTo>
                  <a:pt x="1624179" y="1623318"/>
                  <a:pt x="1700212" y="1643062"/>
                  <a:pt x="1700212" y="1643062"/>
                </a:cubicBezTo>
                <a:cubicBezTo>
                  <a:pt x="1719262" y="1652587"/>
                  <a:pt x="1736609" y="1666848"/>
                  <a:pt x="1757362" y="1671637"/>
                </a:cubicBezTo>
                <a:cubicBezTo>
                  <a:pt x="1799384" y="1681334"/>
                  <a:pt x="1843325" y="1679367"/>
                  <a:pt x="1885950" y="1685925"/>
                </a:cubicBezTo>
                <a:cubicBezTo>
                  <a:pt x="1905358" y="1688911"/>
                  <a:pt x="1924050" y="1695450"/>
                  <a:pt x="1943100" y="1700212"/>
                </a:cubicBezTo>
                <a:cubicBezTo>
                  <a:pt x="2014537" y="1695450"/>
                  <a:pt x="2087352" y="1700675"/>
                  <a:pt x="2157412" y="1685925"/>
                </a:cubicBezTo>
                <a:cubicBezTo>
                  <a:pt x="2180714" y="1681019"/>
                  <a:pt x="2195185" y="1656903"/>
                  <a:pt x="2214562" y="1643062"/>
                </a:cubicBezTo>
                <a:cubicBezTo>
                  <a:pt x="2228535" y="1633081"/>
                  <a:pt x="2244591" y="1625895"/>
                  <a:pt x="2257425" y="1614487"/>
                </a:cubicBezTo>
                <a:cubicBezTo>
                  <a:pt x="2287629" y="1587639"/>
                  <a:pt x="2309526" y="1551178"/>
                  <a:pt x="2343150" y="1528762"/>
                </a:cubicBezTo>
                <a:cubicBezTo>
                  <a:pt x="2406667" y="1486417"/>
                  <a:pt x="2449736" y="1461751"/>
                  <a:pt x="2500312" y="1385887"/>
                </a:cubicBezTo>
                <a:lnTo>
                  <a:pt x="2557462" y="1300162"/>
                </a:lnTo>
                <a:cubicBezTo>
                  <a:pt x="2566987" y="1285875"/>
                  <a:pt x="2580607" y="1273590"/>
                  <a:pt x="2586037" y="1257300"/>
                </a:cubicBezTo>
                <a:cubicBezTo>
                  <a:pt x="2620297" y="1154523"/>
                  <a:pt x="2578729" y="1282877"/>
                  <a:pt x="2614612" y="1157287"/>
                </a:cubicBezTo>
                <a:cubicBezTo>
                  <a:pt x="2643903" y="1054769"/>
                  <a:pt x="2614138" y="1188238"/>
                  <a:pt x="2643187" y="1042987"/>
                </a:cubicBezTo>
                <a:cubicBezTo>
                  <a:pt x="2638425" y="971550"/>
                  <a:pt x="2639025" y="899551"/>
                  <a:pt x="2628900" y="828675"/>
                </a:cubicBezTo>
                <a:cubicBezTo>
                  <a:pt x="2624640" y="798857"/>
                  <a:pt x="2607631" y="772171"/>
                  <a:pt x="2600325" y="742950"/>
                </a:cubicBezTo>
                <a:cubicBezTo>
                  <a:pt x="2595562" y="723900"/>
                  <a:pt x="2593772" y="703849"/>
                  <a:pt x="2586037" y="685800"/>
                </a:cubicBezTo>
                <a:cubicBezTo>
                  <a:pt x="2579273" y="670017"/>
                  <a:pt x="2566987" y="657225"/>
                  <a:pt x="2557462" y="642937"/>
                </a:cubicBezTo>
                <a:cubicBezTo>
                  <a:pt x="2552700" y="628650"/>
                  <a:pt x="2550647" y="613151"/>
                  <a:pt x="2543175" y="600075"/>
                </a:cubicBezTo>
                <a:cubicBezTo>
                  <a:pt x="2524616" y="567598"/>
                  <a:pt x="2422416" y="450741"/>
                  <a:pt x="2414587" y="442912"/>
                </a:cubicBezTo>
                <a:cubicBezTo>
                  <a:pt x="2391381" y="419705"/>
                  <a:pt x="2340723" y="400703"/>
                  <a:pt x="2314575" y="385762"/>
                </a:cubicBezTo>
                <a:cubicBezTo>
                  <a:pt x="2237025" y="341448"/>
                  <a:pt x="2307434" y="369094"/>
                  <a:pt x="2228850" y="342900"/>
                </a:cubicBezTo>
                <a:cubicBezTo>
                  <a:pt x="2214562" y="333375"/>
                  <a:pt x="2201838" y="320929"/>
                  <a:pt x="2185987" y="314325"/>
                </a:cubicBezTo>
                <a:cubicBezTo>
                  <a:pt x="2158454" y="302853"/>
                  <a:pt x="2049216" y="266078"/>
                  <a:pt x="2000250" y="257175"/>
                </a:cubicBezTo>
                <a:cubicBezTo>
                  <a:pt x="1967117" y="251151"/>
                  <a:pt x="1933370" y="248911"/>
                  <a:pt x="1900237" y="242887"/>
                </a:cubicBezTo>
                <a:cubicBezTo>
                  <a:pt x="1880917" y="239374"/>
                  <a:pt x="1862603" y="230768"/>
                  <a:pt x="1843087" y="228600"/>
                </a:cubicBezTo>
                <a:cubicBezTo>
                  <a:pt x="1792336" y="222961"/>
                  <a:pt x="1452298" y="202390"/>
                  <a:pt x="1414462" y="200025"/>
                </a:cubicBezTo>
                <a:cubicBezTo>
                  <a:pt x="1376362" y="195262"/>
                  <a:pt x="1338036" y="192049"/>
                  <a:pt x="1300162" y="185737"/>
                </a:cubicBezTo>
                <a:cubicBezTo>
                  <a:pt x="1202889" y="169525"/>
                  <a:pt x="1178183" y="162386"/>
                  <a:pt x="1100137" y="142875"/>
                </a:cubicBezTo>
                <a:cubicBezTo>
                  <a:pt x="976312" y="147637"/>
                  <a:pt x="852194" y="147410"/>
                  <a:pt x="728662" y="157162"/>
                </a:cubicBezTo>
                <a:cubicBezTo>
                  <a:pt x="670903" y="161722"/>
                  <a:pt x="557212" y="185737"/>
                  <a:pt x="557212" y="185737"/>
                </a:cubicBezTo>
                <a:cubicBezTo>
                  <a:pt x="542925" y="195262"/>
                  <a:pt x="530041" y="207338"/>
                  <a:pt x="514350" y="214312"/>
                </a:cubicBezTo>
                <a:cubicBezTo>
                  <a:pt x="486825" y="226545"/>
                  <a:pt x="457200" y="233362"/>
                  <a:pt x="428625" y="242887"/>
                </a:cubicBezTo>
                <a:cubicBezTo>
                  <a:pt x="380885" y="258800"/>
                  <a:pt x="382443" y="259500"/>
                  <a:pt x="328612" y="271462"/>
                </a:cubicBezTo>
                <a:cubicBezTo>
                  <a:pt x="288357" y="280408"/>
                  <a:pt x="204901" y="292025"/>
                  <a:pt x="171450" y="314325"/>
                </a:cubicBezTo>
                <a:lnTo>
                  <a:pt x="128587" y="342900"/>
                </a:lnTo>
                <a:cubicBezTo>
                  <a:pt x="109537" y="338137"/>
                  <a:pt x="86770" y="340879"/>
                  <a:pt x="71437" y="328612"/>
                </a:cubicBezTo>
                <a:cubicBezTo>
                  <a:pt x="59677" y="319204"/>
                  <a:pt x="59280" y="300659"/>
                  <a:pt x="57150" y="285750"/>
                </a:cubicBezTo>
                <a:cubicBezTo>
                  <a:pt x="49711" y="233675"/>
                  <a:pt x="53884" y="180023"/>
                  <a:pt x="42862" y="128587"/>
                </a:cubicBezTo>
                <a:cubicBezTo>
                  <a:pt x="32828" y="81763"/>
                  <a:pt x="25583" y="85725"/>
                  <a:pt x="0" y="85725"/>
                </a:cubicBezTo>
                <a:lnTo>
                  <a:pt x="0" y="0"/>
                </a:lnTo>
                <a:close/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8647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Elsykkelen kan forandre mye? Eller ikke?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8963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Privatbilen dør i sentrale strøk, transport blir kollektivtransport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199" y="1825625"/>
            <a:ext cx="5228493" cy="4351338"/>
          </a:xfrm>
        </p:spPr>
        <p:txBody>
          <a:bodyPr>
            <a:normAutofit/>
          </a:bodyPr>
          <a:lstStyle/>
          <a:p>
            <a:r>
              <a:rPr lang="nb-NO" dirty="0"/>
              <a:t>”All </a:t>
            </a:r>
            <a:r>
              <a:rPr lang="nb-NO" dirty="0" err="1"/>
              <a:t>new</a:t>
            </a:r>
            <a:r>
              <a:rPr lang="nb-NO" dirty="0"/>
              <a:t> mass-</a:t>
            </a:r>
            <a:r>
              <a:rPr lang="nb-NO" dirty="0" err="1"/>
              <a:t>market</a:t>
            </a:r>
            <a:r>
              <a:rPr lang="nb-NO" dirty="0"/>
              <a:t> </a:t>
            </a:r>
            <a:r>
              <a:rPr lang="nb-NO" dirty="0" err="1"/>
              <a:t>vehicles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electric</a:t>
            </a:r>
            <a:r>
              <a:rPr lang="nb-NO" dirty="0"/>
              <a:t>.</a:t>
            </a:r>
            <a:br>
              <a:rPr lang="nb-NO" dirty="0"/>
            </a:br>
            <a:r>
              <a:rPr lang="nb-NO" dirty="0"/>
              <a:t>– All </a:t>
            </a:r>
            <a:r>
              <a:rPr lang="nb-NO" dirty="0" err="1"/>
              <a:t>new</a:t>
            </a:r>
            <a:r>
              <a:rPr lang="nb-NO" dirty="0"/>
              <a:t> mass-</a:t>
            </a:r>
            <a:r>
              <a:rPr lang="nb-NO" dirty="0" err="1"/>
              <a:t>market</a:t>
            </a:r>
            <a:r>
              <a:rPr lang="nb-NO" dirty="0"/>
              <a:t> </a:t>
            </a:r>
            <a:r>
              <a:rPr lang="nb-NO" dirty="0" err="1"/>
              <a:t>vehicles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autonomous</a:t>
            </a:r>
            <a:r>
              <a:rPr lang="nb-NO" dirty="0"/>
              <a:t> (</a:t>
            </a:r>
            <a:r>
              <a:rPr lang="nb-NO" dirty="0" err="1"/>
              <a:t>self</a:t>
            </a:r>
            <a:r>
              <a:rPr lang="nb-NO" dirty="0"/>
              <a:t>-driving).</a:t>
            </a:r>
            <a:br>
              <a:rPr lang="nb-NO" dirty="0"/>
            </a:br>
            <a:r>
              <a:rPr lang="nb-NO" dirty="0"/>
              <a:t>– The auto </a:t>
            </a:r>
            <a:r>
              <a:rPr lang="nb-NO" dirty="0" err="1"/>
              <a:t>industry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shrink</a:t>
            </a:r>
            <a:r>
              <a:rPr lang="nb-NO" dirty="0"/>
              <a:t> by 80%.</a:t>
            </a:r>
            <a:br>
              <a:rPr lang="nb-NO" dirty="0"/>
            </a:br>
            <a:r>
              <a:rPr lang="nb-NO" dirty="0"/>
              <a:t>– 80%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parking</a:t>
            </a:r>
            <a:r>
              <a:rPr lang="nb-NO" dirty="0"/>
              <a:t> </a:t>
            </a:r>
            <a:r>
              <a:rPr lang="nb-NO" dirty="0" err="1"/>
              <a:t>space</a:t>
            </a:r>
            <a:r>
              <a:rPr lang="nb-NO" dirty="0"/>
              <a:t> and </a:t>
            </a:r>
            <a:r>
              <a:rPr lang="nb-NO" dirty="0" err="1"/>
              <a:t>highway</a:t>
            </a:r>
            <a:r>
              <a:rPr lang="nb-NO" dirty="0"/>
              <a:t> </a:t>
            </a:r>
            <a:r>
              <a:rPr lang="nb-NO" dirty="0" err="1"/>
              <a:t>space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redundant.</a:t>
            </a:r>
            <a:br>
              <a:rPr lang="nb-NO" dirty="0"/>
            </a:br>
            <a:r>
              <a:rPr lang="nb-NO" dirty="0"/>
              <a:t>– The </a:t>
            </a:r>
            <a:r>
              <a:rPr lang="nb-NO" dirty="0" err="1"/>
              <a:t>parking</a:t>
            </a:r>
            <a:r>
              <a:rPr lang="nb-NO" dirty="0"/>
              <a:t> </a:t>
            </a:r>
            <a:r>
              <a:rPr lang="nb-NO" dirty="0" err="1"/>
              <a:t>industry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disrupted</a:t>
            </a:r>
            <a:r>
              <a:rPr lang="nb-NO" dirty="0"/>
              <a:t>.</a:t>
            </a:r>
          </a:p>
        </p:txBody>
      </p:sp>
      <p:pic>
        <p:nvPicPr>
          <p:cNvPr id="3076" name="Picture 4" descr="Bilderesultat for tony seba">
            <a:extLst>
              <a:ext uri="{FF2B5EF4-FFF2-40B4-BE49-F238E27FC236}">
                <a16:creationId xmlns:a16="http://schemas.microsoft.com/office/drawing/2014/main" id="{7AF98E11-E27F-814D-B262-F78C129FF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3434" r="22462"/>
          <a:stretch/>
        </p:blipFill>
        <p:spPr bwMode="auto">
          <a:xfrm>
            <a:off x="7403123" y="1825625"/>
            <a:ext cx="3534508" cy="41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9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Privatbilen dør i sentrale strøk, transport blir kollektivtransport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199" y="1825625"/>
            <a:ext cx="45778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–– </a:t>
            </a:r>
            <a:r>
              <a:rPr lang="nb-NO" dirty="0" err="1"/>
              <a:t>Cities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undergo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most </a:t>
            </a:r>
            <a:r>
              <a:rPr lang="nb-NO" dirty="0" err="1"/>
              <a:t>radical</a:t>
            </a:r>
            <a:r>
              <a:rPr lang="nb-NO" dirty="0"/>
              <a:t> </a:t>
            </a:r>
            <a:r>
              <a:rPr lang="nb-NO" dirty="0" err="1"/>
              <a:t>transformation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horses gave </a:t>
            </a:r>
            <a:r>
              <a:rPr lang="nb-NO" dirty="0" err="1"/>
              <a:t>way</a:t>
            </a:r>
            <a:r>
              <a:rPr lang="nb-NO" dirty="0"/>
              <a:t> to </a:t>
            </a:r>
            <a:r>
              <a:rPr lang="nb-NO" dirty="0" err="1"/>
              <a:t>gasoline</a:t>
            </a:r>
            <a:r>
              <a:rPr lang="nb-NO" dirty="0"/>
              <a:t> </a:t>
            </a:r>
            <a:r>
              <a:rPr lang="nb-NO" dirty="0" err="1"/>
              <a:t>cars</a:t>
            </a:r>
            <a:r>
              <a:rPr lang="nb-NO" dirty="0"/>
              <a:t> and </a:t>
            </a:r>
            <a:r>
              <a:rPr lang="nb-NO" dirty="0" err="1"/>
              <a:t>electric</a:t>
            </a:r>
            <a:r>
              <a:rPr lang="nb-NO" dirty="0"/>
              <a:t> </a:t>
            </a:r>
            <a:r>
              <a:rPr lang="nb-NO" dirty="0" err="1"/>
              <a:t>streetcars</a:t>
            </a:r>
            <a:r>
              <a:rPr lang="nb-NO" dirty="0"/>
              <a:t>.</a:t>
            </a:r>
            <a:br>
              <a:rPr lang="nb-NO" dirty="0"/>
            </a:br>
            <a:r>
              <a:rPr lang="nb-NO" dirty="0"/>
              <a:t>– Taxis as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know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obsolete.</a:t>
            </a:r>
            <a:br>
              <a:rPr lang="nb-NO" dirty="0"/>
            </a:br>
            <a:r>
              <a:rPr lang="nb-NO" dirty="0"/>
              <a:t>– </a:t>
            </a:r>
            <a:r>
              <a:rPr lang="nb-NO" dirty="0" err="1"/>
              <a:t>Logistics</a:t>
            </a:r>
            <a:r>
              <a:rPr lang="nb-NO" dirty="0"/>
              <a:t> as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know</a:t>
            </a:r>
            <a:r>
              <a:rPr lang="nb-NO" dirty="0"/>
              <a:t> it </a:t>
            </a:r>
            <a:r>
              <a:rPr lang="nb-NO" dirty="0" err="1"/>
              <a:t>will</a:t>
            </a:r>
            <a:r>
              <a:rPr lang="nb-NO" dirty="0"/>
              <a:t> be obsolete.</a:t>
            </a:r>
          </a:p>
        </p:txBody>
      </p:sp>
      <p:pic>
        <p:nvPicPr>
          <p:cNvPr id="5122" name="Picture 2" descr="Bilderesultat for where is the car">
            <a:extLst>
              <a:ext uri="{FF2B5EF4-FFF2-40B4-BE49-F238E27FC236}">
                <a16:creationId xmlns:a16="http://schemas.microsoft.com/office/drawing/2014/main" id="{835A35A7-D2A0-2045-9845-460B253CC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92" y="1825625"/>
            <a:ext cx="5969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200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NTP 2018 -2029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 koster over 1000 milliarder norske kroner</a:t>
            </a:r>
          </a:p>
        </p:txBody>
      </p:sp>
      <p:pic>
        <p:nvPicPr>
          <p:cNvPr id="5122" name="Picture 2" descr="mage result for ntp 2018-2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5225"/>
            <a:ext cx="581977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27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Ikke samfunnsøkonomisk lønnsomt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sz="3600" dirty="0"/>
              <a:t>«Regjeringen vil starte opp over 140 nye prosjekter i planperioden. Samlet netto nytte for de nye prosjektene som startes opp er beregnet til om lag -179 mrd. kr. Dette gjelder både prosjekter som avsluttes i perioden og de som avsluttes etter 2029.» (s.82)</a:t>
            </a:r>
          </a:p>
        </p:txBody>
      </p:sp>
    </p:spTree>
    <p:extLst>
      <p:ext uri="{BB962C8B-B14F-4D97-AF65-F5344CB8AC3E}">
        <p14:creationId xmlns:p14="http://schemas.microsoft.com/office/powerpoint/2010/main" val="2034807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 ny teknologi gjør den ennå mindre lønnsom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5133109" cy="4351338"/>
          </a:xfrm>
        </p:spPr>
        <p:txBody>
          <a:bodyPr>
            <a:normAutofit/>
          </a:bodyPr>
          <a:lstStyle/>
          <a:p>
            <a:r>
              <a:rPr lang="nb-NO" dirty="0"/>
              <a:t>Eksempel: Møreaksen. </a:t>
            </a:r>
          </a:p>
          <a:p>
            <a:r>
              <a:rPr lang="nb-NO" dirty="0"/>
              <a:t>ny veiforbindelsen mellom Ålesund og Molde. </a:t>
            </a:r>
          </a:p>
          <a:p>
            <a:r>
              <a:rPr lang="nb-NO" dirty="0"/>
              <a:t>37 milliarder kroner, der staten skal betale 29 av dem, mens resten skal betales med bompenger. </a:t>
            </a:r>
          </a:p>
          <a:p>
            <a:r>
              <a:rPr lang="nb-NO" dirty="0"/>
              <a:t>Vil halvere reisetiden fra 2 til 1 time</a:t>
            </a:r>
          </a:p>
        </p:txBody>
      </p:sp>
      <p:pic>
        <p:nvPicPr>
          <p:cNvPr id="4098" name="Picture 2" descr="mage result for møreak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71" y="1825625"/>
            <a:ext cx="5468129" cy="30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100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City </a:t>
            </a:r>
            <a:r>
              <a:rPr lang="nb-NO" dirty="0" err="1"/>
              <a:t>AirBus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5486399"/>
            <a:ext cx="10515600" cy="690563"/>
          </a:xfrm>
        </p:spPr>
        <p:txBody>
          <a:bodyPr>
            <a:normAutofit fontScale="70000" lnSpcReduction="20000"/>
          </a:bodyPr>
          <a:lstStyle/>
          <a:p>
            <a:r>
              <a:rPr lang="nb-NO" dirty="0"/>
              <a:t>Kommersielt operativ fra 2023</a:t>
            </a:r>
          </a:p>
          <a:p>
            <a:r>
              <a:rPr lang="nb-NO" dirty="0"/>
              <a:t>Vil gjøre Ålesund </a:t>
            </a:r>
            <a:r>
              <a:rPr lang="mr-IN" dirty="0"/>
              <a:t>–</a:t>
            </a:r>
            <a:r>
              <a:rPr lang="nb-NO" dirty="0"/>
              <a:t> Molde på 30 minutter</a:t>
            </a:r>
          </a:p>
        </p:txBody>
      </p:sp>
      <p:pic>
        <p:nvPicPr>
          <p:cNvPr id="3074" name="Picture 2" descr="mage result for cityair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1537855"/>
            <a:ext cx="715327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51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Aller først: teknologisk endring gir ofte større bieffekter enn intensjonale effekter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10" y="1870063"/>
            <a:ext cx="5685790" cy="3876675"/>
          </a:xfrm>
        </p:spPr>
      </p:pic>
      <p:sp>
        <p:nvSpPr>
          <p:cNvPr id="4" name="AutoShape 2" descr="mage result for kvinnefrigjøri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052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063"/>
            <a:ext cx="581977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09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Autonom energiproduksjon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28426" y="1825625"/>
            <a:ext cx="5225374" cy="4351338"/>
          </a:xfrm>
        </p:spPr>
        <p:txBody>
          <a:bodyPr/>
          <a:lstStyle/>
          <a:p>
            <a:r>
              <a:rPr lang="nb-NO" dirty="0" err="1"/>
              <a:t>Off</a:t>
            </a:r>
            <a:r>
              <a:rPr lang="nb-NO" dirty="0"/>
              <a:t>-grid er det nye moteordet</a:t>
            </a:r>
          </a:p>
          <a:p>
            <a:r>
              <a:rPr lang="nb-NO" dirty="0"/>
              <a:t>Men Power house /</a:t>
            </a:r>
            <a:r>
              <a:rPr lang="nb-NO" dirty="0" err="1"/>
              <a:t>plusshus</a:t>
            </a:r>
            <a:r>
              <a:rPr lang="nb-NO" dirty="0"/>
              <a:t> er mer substansielt</a:t>
            </a:r>
          </a:p>
          <a:p>
            <a:r>
              <a:rPr lang="nb-NO" dirty="0"/>
              <a:t>Byen blir et energiverk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044136" cy="33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7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Produktivitetsveksten i jordbruket stopper ikke opp </a:t>
            </a:r>
            <a:r>
              <a:rPr lang="mr-IN" dirty="0"/>
              <a:t>–</a:t>
            </a:r>
            <a:r>
              <a:rPr lang="nb-NO" dirty="0"/>
              <a:t> ny teknologi øker den dramatisk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500"/>
            <a:ext cx="6519333" cy="4889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333" y="1968500"/>
            <a:ext cx="5715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4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Jordvern rundt byen blir strengere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4565073" cy="4351338"/>
          </a:xfrm>
        </p:spPr>
        <p:txBody>
          <a:bodyPr>
            <a:normAutofit lnSpcReduction="10000"/>
          </a:bodyPr>
          <a:lstStyle/>
          <a:p>
            <a:r>
              <a:rPr lang="nb-NO" dirty="0"/>
              <a:t>Jord blir dyrere</a:t>
            </a:r>
          </a:p>
          <a:p>
            <a:r>
              <a:rPr lang="nb-NO" dirty="0"/>
              <a:t>Mat blir dyrere/billigere?</a:t>
            </a:r>
          </a:p>
          <a:p>
            <a:r>
              <a:rPr lang="nb-NO" dirty="0"/>
              <a:t>Byene blir bedre koblet til sine omgivelser</a:t>
            </a:r>
          </a:p>
          <a:p>
            <a:r>
              <a:rPr lang="nb-NO" dirty="0"/>
              <a:t>Behovet for jordbrukssubsidier forsvinner</a:t>
            </a:r>
          </a:p>
          <a:p>
            <a:r>
              <a:rPr lang="nb-NO" dirty="0"/>
              <a:t>Presset på bebygde arealer øker da,</a:t>
            </a:r>
          </a:p>
          <a:p>
            <a:pPr lvl="1"/>
            <a:r>
              <a:rPr lang="nb-NO" dirty="0"/>
              <a:t>Byen blir høyere</a:t>
            </a:r>
          </a:p>
        </p:txBody>
      </p:sp>
      <p:pic>
        <p:nvPicPr>
          <p:cNvPr id="6146" name="Picture 2" descr="mage result for the price of farm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1825625"/>
            <a:ext cx="541972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86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805B0B-3228-644D-9EE9-59A35084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Hver gang vi snakker om fremtiden snakker vi om teknologi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59E16E7-7F22-D948-889D-BA1601D6B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35" r="28433"/>
          <a:stretch/>
        </p:blipFill>
        <p:spPr>
          <a:xfrm>
            <a:off x="661181" y="2004646"/>
            <a:ext cx="6530927" cy="4853354"/>
          </a:xfrm>
        </p:spPr>
      </p:pic>
    </p:spTree>
    <p:extLst>
      <p:ext uri="{BB962C8B-B14F-4D97-AF65-F5344CB8AC3E}">
        <p14:creationId xmlns:p14="http://schemas.microsoft.com/office/powerpoint/2010/main" val="582953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6E90AF-C446-8D4D-99D1-C0BD20D0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 hvor gode er vi til å spå?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2601E0-45E9-A148-B1F6-8FE3413F3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78DB49A3-7433-9344-8730-2F322833A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61071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56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6E90AF-C446-8D4D-99D1-C0BD20D0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 hvor gode er vi til å spå?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CE0C6D8-A565-6243-BBF8-1C3918D65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71" t="11661" r="26590"/>
          <a:stretch/>
        </p:blipFill>
        <p:spPr>
          <a:xfrm>
            <a:off x="1049215" y="1396551"/>
            <a:ext cx="5046785" cy="5461449"/>
          </a:xfrm>
        </p:spPr>
      </p:pic>
    </p:spTree>
    <p:extLst>
      <p:ext uri="{BB962C8B-B14F-4D97-AF65-F5344CB8AC3E}">
        <p14:creationId xmlns:p14="http://schemas.microsoft.com/office/powerpoint/2010/main" val="1953153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6A0BC6-E50C-0E45-AD20-9C934D1B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 regler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A3755A-C294-2E48-80DD-9EFC9D8FA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1723" cy="4351338"/>
          </a:xfrm>
        </p:spPr>
        <p:txBody>
          <a:bodyPr/>
          <a:lstStyle/>
          <a:p>
            <a:r>
              <a:rPr lang="nb-NO" dirty="0"/>
              <a:t>Jo mer avansert teknologi, desto mer avansert samfunnsstyring</a:t>
            </a:r>
          </a:p>
          <a:p>
            <a:r>
              <a:rPr lang="nb-NO" dirty="0"/>
              <a:t>Politikk blir viktigere når teknologien blir mer avansert</a:t>
            </a:r>
          </a:p>
        </p:txBody>
      </p:sp>
      <p:pic>
        <p:nvPicPr>
          <p:cNvPr id="1026" name="Picture 2" descr="Bilderesultat for bioteknologi">
            <a:extLst>
              <a:ext uri="{FF2B5EF4-FFF2-40B4-BE49-F238E27FC236}">
                <a16:creationId xmlns:a16="http://schemas.microsoft.com/office/drawing/2014/main" id="{484E7E42-8FD2-2F4B-A4CB-CC7259D4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689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07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D8BA2C-1E2A-814F-9A1B-C7D8A037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konsekvenser vil ny teknologi ha for arealbruk og samferdselsløsninger?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B9E1DFF-53D6-6242-9C17-B6CBABE2B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kan bli bedre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9CDB4F3-A50B-6C47-B4A8-D6FA02F5E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Det kan bli verre</a:t>
            </a:r>
          </a:p>
        </p:txBody>
      </p:sp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44021025-F79D-674C-B667-D3AB50930F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13481"/>
          <a:stretch/>
        </p:blipFill>
        <p:spPr>
          <a:xfrm>
            <a:off x="6172200" y="3006726"/>
            <a:ext cx="5183188" cy="3603292"/>
          </a:xfrm>
        </p:spPr>
      </p:pic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527F6304-4EBC-1F4B-81E9-1A654E863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6" y="3173412"/>
            <a:ext cx="5157787" cy="3684588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052" name="Picture 4" descr="Relatert bilde">
            <a:extLst>
              <a:ext uri="{FF2B5EF4-FFF2-40B4-BE49-F238E27FC236}">
                <a16:creationId xmlns:a16="http://schemas.microsoft.com/office/drawing/2014/main" id="{ECC52313-2A00-C94E-B944-38A3E8932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53" b="21947"/>
          <a:stretch/>
        </p:blipFill>
        <p:spPr bwMode="auto">
          <a:xfrm>
            <a:off x="507459" y="3006726"/>
            <a:ext cx="5490115" cy="36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84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34128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Er dette en gylden mulighet, har vi nå et vindu som er åpent?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098" name="Picture 2" descr="Bilderesultat for spørsmålstegn">
            <a:extLst>
              <a:ext uri="{FF2B5EF4-FFF2-40B4-BE49-F238E27FC236}">
                <a16:creationId xmlns:a16="http://schemas.microsoft.com/office/drawing/2014/main" id="{9D93F5E8-D653-434E-A731-05295126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431" y="2186841"/>
            <a:ext cx="2665046" cy="44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37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A415C1-9D19-B34A-B3CC-7EB648AC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det vi trenger?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3680AD6-40D4-1D45-BEA5-FB47BA543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553" r="35207"/>
          <a:stretch/>
        </p:blipFill>
        <p:spPr>
          <a:xfrm>
            <a:off x="685407" y="1899137"/>
            <a:ext cx="7873518" cy="5169878"/>
          </a:xfrm>
        </p:spPr>
      </p:pic>
    </p:spTree>
    <p:extLst>
      <p:ext uri="{BB962C8B-B14F-4D97-AF65-F5344CB8AC3E}">
        <p14:creationId xmlns:p14="http://schemas.microsoft.com/office/powerpoint/2010/main" val="164453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Hva er en by?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1742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/>
              <a:t>Hva er en by?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2057400" y="1348758"/>
          <a:ext cx="8088124" cy="5255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2439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Hva er den viktigste miljø-bærekraftparameteren?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489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e/e6/Los_Angeles_-_Echangeur_autoroute_110_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63"/>
            <a:ext cx="10438319" cy="69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Hva er den viktigste miljø-bærekraftparameteren?</a:t>
            </a:r>
          </a:p>
        </p:txBody>
      </p:sp>
    </p:spTree>
    <p:extLst>
      <p:ext uri="{BB962C8B-B14F-4D97-AF65-F5344CB8AC3E}">
        <p14:creationId xmlns:p14="http://schemas.microsoft.com/office/powerpoint/2010/main" val="9935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Hva er den viktigste miljø-bærekraftparameteren?</a:t>
            </a:r>
          </a:p>
        </p:txBody>
      </p:sp>
      <p:pic>
        <p:nvPicPr>
          <p:cNvPr id="4098" name="Picture 2" descr="http://mw2.google.com/mw-panoramio/photos/medium/2604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66" y="1690688"/>
            <a:ext cx="5939996" cy="387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atic.panoramio.com/photos/original/2604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940152" cy="387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0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Byplan er </a:t>
            </a:r>
            <a:r>
              <a:rPr lang="nb-NO"/>
              <a:t>den mest essensielle teknologien</a:t>
            </a:r>
          </a:p>
        </p:txBody>
      </p:sp>
      <p:pic>
        <p:nvPicPr>
          <p:cNvPr id="1028" name="Picture 4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55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634</Words>
  <Application>Microsoft Office PowerPoint</Application>
  <PresentationFormat>Widescreen</PresentationFormat>
  <Paragraphs>125</Paragraphs>
  <Slides>39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Mangal</vt:lpstr>
      <vt:lpstr>Office-tema</vt:lpstr>
      <vt:lpstr>Hvilke konsekvenser vil ny teknologi ha for arealbruk og samferdselsløsninger?</vt:lpstr>
      <vt:lpstr>Aller først: teknologisk endring gir ofte større bieffekter enn intensjonale effekter</vt:lpstr>
      <vt:lpstr>Aller først: teknologisk endring gir ofte større bieffekter enn intensjonale effekter</vt:lpstr>
      <vt:lpstr>Hva er en by?</vt:lpstr>
      <vt:lpstr>Hva er en by?</vt:lpstr>
      <vt:lpstr>Hva er den viktigste miljø-bærekraftparameteren?</vt:lpstr>
      <vt:lpstr>Hva er den viktigste miljø-bærekraftparameteren?</vt:lpstr>
      <vt:lpstr>Hva er den viktigste miljø-bærekraftparameteren?</vt:lpstr>
      <vt:lpstr>Byplan er den mest essensielle teknologien</vt:lpstr>
      <vt:lpstr>Byplan er den mest essensielle teknologien</vt:lpstr>
      <vt:lpstr>PowerPoint-presentasjon</vt:lpstr>
      <vt:lpstr>Norge 1960</vt:lpstr>
      <vt:lpstr>Byen/stedet 1960</vt:lpstr>
      <vt:lpstr>Byen/stedet 2018</vt:lpstr>
      <vt:lpstr>Byen/stedet 2100</vt:lpstr>
      <vt:lpstr>Gjenfødelsen?</vt:lpstr>
      <vt:lpstr>Byen er tjenesteleverandør, mer enn vareleverandør</vt:lpstr>
      <vt:lpstr>Bare 7 prosent av varehandelen i Oslo sentrum betjenes med bil</vt:lpstr>
      <vt:lpstr>Stavanger-regionen er USA-sprawl</vt:lpstr>
      <vt:lpstr>Hvilke teknologiske premisser er nå tilstede for gjenfødelsen?</vt:lpstr>
      <vt:lpstr>I Norge blir det i år solgt 80 000 el-sykler</vt:lpstr>
      <vt:lpstr>Hvorfor sykler så mange i København?</vt:lpstr>
      <vt:lpstr>Elsykkelen kan forandre mye? Eller ikke?</vt:lpstr>
      <vt:lpstr>Privatbilen dør i sentrale strøk, transport blir kollektivtransport</vt:lpstr>
      <vt:lpstr>Privatbilen dør i sentrale strøk, transport blir kollektivtransport</vt:lpstr>
      <vt:lpstr>NTP 2018 -2029</vt:lpstr>
      <vt:lpstr>Ikke samfunnsøkonomisk lønnsomt</vt:lpstr>
      <vt:lpstr>Men ny teknologi gjør den ennå mindre lønnsom</vt:lpstr>
      <vt:lpstr>City AirBus</vt:lpstr>
      <vt:lpstr>Autonom energiproduksjon</vt:lpstr>
      <vt:lpstr>Produktivitetsveksten i jordbruket stopper ikke opp – ny teknologi øker den dramatisk</vt:lpstr>
      <vt:lpstr>Jordvern rundt byen blir strengere</vt:lpstr>
      <vt:lpstr>Hver gang vi snakker om fremtiden snakker vi om teknologi</vt:lpstr>
      <vt:lpstr>Men hvor gode er vi til å spå?</vt:lpstr>
      <vt:lpstr>Men hvor gode er vi til å spå?</vt:lpstr>
      <vt:lpstr>To regler </vt:lpstr>
      <vt:lpstr>Hvilke konsekvenser vil ny teknologi ha for arealbruk og samferdselsløsninger?</vt:lpstr>
      <vt:lpstr>Er dette en gylden mulighet, har vi nå et vindu som er åpent?</vt:lpstr>
      <vt:lpstr>Hva er det vi trenger?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«Hvilke konsekvenser vil ny teknologi ha for arealbruk og samferdselsløsninger?»</dc:title>
  <dc:creator>Åsa Helen Dokk Kullberg</dc:creator>
  <cp:lastModifiedBy>Elin Schanche</cp:lastModifiedBy>
  <cp:revision>6</cp:revision>
  <dcterms:created xsi:type="dcterms:W3CDTF">2018-03-20T08:06:10Z</dcterms:created>
  <dcterms:modified xsi:type="dcterms:W3CDTF">2018-03-22T13:34:01Z</dcterms:modified>
</cp:coreProperties>
</file>