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445" r:id="rId2"/>
    <p:sldId id="343" r:id="rId3"/>
    <p:sldId id="345" r:id="rId4"/>
    <p:sldId id="346" r:id="rId5"/>
    <p:sldId id="344" r:id="rId6"/>
    <p:sldId id="347" r:id="rId7"/>
    <p:sldId id="349" r:id="rId8"/>
    <p:sldId id="350" r:id="rId9"/>
    <p:sldId id="450" r:id="rId10"/>
    <p:sldId id="451" r:id="rId11"/>
    <p:sldId id="357" r:id="rId12"/>
    <p:sldId id="448" r:id="rId13"/>
    <p:sldId id="447" r:id="rId14"/>
    <p:sldId id="351" r:id="rId15"/>
    <p:sldId id="361" r:id="rId16"/>
    <p:sldId id="444" r:id="rId17"/>
    <p:sldId id="449" r:id="rId18"/>
    <p:sldId id="356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1pPr>
    <a:lvl2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2pPr>
    <a:lvl3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3pPr>
    <a:lvl4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4pPr>
    <a:lvl5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5pPr>
    <a:lvl6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6pPr>
    <a:lvl7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7pPr>
    <a:lvl8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8pPr>
    <a:lvl9pPr marL="0" marR="0" indent="0" algn="ctr" defTabSz="584200" rtl="0" fontAlgn="auto" latinLnBrk="0" hangingPunct="0">
      <a:lnSpc>
        <a:spcPct val="9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787A8C"/>
        </a:solidFill>
        <a:effectLst/>
        <a:uFillTx/>
        <a:latin typeface="Avenir Next"/>
        <a:ea typeface="Avenir Next"/>
        <a:cs typeface="Avenir Next"/>
        <a:sym typeface="Avenir Nex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BBFC77FB-9ED0-4EC9-95AA-A1379042E64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589C2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589C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660"/>
  </p:normalViewPr>
  <p:slideViewPr>
    <p:cSldViewPr snapToGrid="0" showGuides="1">
      <p:cViewPr varScale="1">
        <p:scale>
          <a:sx n="34" d="100"/>
          <a:sy n="34" d="100"/>
        </p:scale>
        <p:origin x="528" y="6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5895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2018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bg>
      <p:bgPr>
        <a:gradFill flip="none" rotWithShape="1">
          <a:gsLst>
            <a:gs pos="0">
              <a:srgbClr val="39BD75"/>
            </a:gs>
            <a:gs pos="100000">
              <a:srgbClr val="22C9E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3A6096F1-5A8B-42C7-A34F-4F0ADAE87227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971588" y="12506021"/>
            <a:ext cx="440826" cy="473976"/>
          </a:xfrm>
        </p:spPr>
        <p:txBody>
          <a:bodyPr/>
          <a:lstStyle/>
          <a:p>
            <a:fld id="{1B69CB4B-B024-4F9B-ABBD-A8589E21B5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51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590934" y="3070227"/>
            <a:ext cx="9402101" cy="1279525"/>
          </a:xfrm>
        </p:spPr>
        <p:txBody>
          <a:bodyPr anchor="b"/>
          <a:lstStyle>
            <a:lvl1pPr marL="0" indent="0">
              <a:buClr>
                <a:schemeClr val="accent1">
                  <a:lumMod val="50000"/>
                </a:schemeClr>
              </a:buClr>
              <a:buNone/>
              <a:defRPr sz="6400" b="1">
                <a:solidFill>
                  <a:schemeClr val="bg1">
                    <a:lumMod val="65000"/>
                  </a:schemeClr>
                </a:solidFill>
              </a:defRPr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590934" y="4349749"/>
            <a:ext cx="9402101" cy="7902576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6400">
                <a:solidFill>
                  <a:schemeClr val="bg1">
                    <a:lumMod val="65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5333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4800">
                <a:solidFill>
                  <a:schemeClr val="bg1">
                    <a:lumMod val="65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 sz="4267">
                <a:solidFill>
                  <a:schemeClr val="bg1">
                    <a:lumMod val="65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4267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386739" y="3070227"/>
            <a:ext cx="9406331" cy="1279525"/>
          </a:xfrm>
        </p:spPr>
        <p:txBody>
          <a:bodyPr anchor="b"/>
          <a:lstStyle>
            <a:lvl1pPr marL="0" indent="0">
              <a:buClr>
                <a:schemeClr val="accent1">
                  <a:lumMod val="50000"/>
                </a:schemeClr>
              </a:buClr>
              <a:buNone/>
              <a:defRPr sz="6400" b="1">
                <a:solidFill>
                  <a:schemeClr val="bg1">
                    <a:lumMod val="65000"/>
                  </a:schemeClr>
                </a:solidFill>
              </a:defRPr>
            </a:lvl1pPr>
            <a:lvl2pPr marL="1219215" indent="0">
              <a:buNone/>
              <a:defRPr sz="5333" b="1"/>
            </a:lvl2pPr>
            <a:lvl3pPr marL="2438430" indent="0">
              <a:buNone/>
              <a:defRPr sz="4800" b="1"/>
            </a:lvl3pPr>
            <a:lvl4pPr marL="3657646" indent="0">
              <a:buNone/>
              <a:defRPr sz="4267" b="1"/>
            </a:lvl4pPr>
            <a:lvl5pPr marL="4876861" indent="0">
              <a:buNone/>
              <a:defRPr sz="4267" b="1"/>
            </a:lvl5pPr>
            <a:lvl6pPr marL="6096076" indent="0">
              <a:buNone/>
              <a:defRPr sz="4267" b="1"/>
            </a:lvl6pPr>
            <a:lvl7pPr marL="7315291" indent="0">
              <a:buNone/>
              <a:defRPr sz="4267" b="1"/>
            </a:lvl7pPr>
            <a:lvl8pPr marL="8534507" indent="0">
              <a:buNone/>
              <a:defRPr sz="4267" b="1"/>
            </a:lvl8pPr>
            <a:lvl9pPr marL="9753722" indent="0">
              <a:buNone/>
              <a:defRPr sz="4267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2386739" y="4349749"/>
            <a:ext cx="9406331" cy="7902576"/>
          </a:xfrm>
        </p:spPr>
        <p:txBody>
          <a:bodyPr/>
          <a:lstStyle>
            <a:lvl1pPr>
              <a:buClr>
                <a:schemeClr val="accent1">
                  <a:lumMod val="50000"/>
                </a:schemeClr>
              </a:buClr>
              <a:defRPr sz="6400">
                <a:solidFill>
                  <a:schemeClr val="bg1">
                    <a:lumMod val="65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5333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4800">
                <a:solidFill>
                  <a:schemeClr val="bg1">
                    <a:lumMod val="65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 sz="4267">
                <a:solidFill>
                  <a:schemeClr val="bg1">
                    <a:lumMod val="65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4267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4267"/>
            </a:lvl6pPr>
            <a:lvl7pPr>
              <a:defRPr sz="4267"/>
            </a:lvl7pPr>
            <a:lvl8pPr>
              <a:defRPr sz="4267"/>
            </a:lvl8pPr>
            <a:lvl9pPr>
              <a:defRPr sz="4267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21345322" y="13164676"/>
            <a:ext cx="376705" cy="40626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C77592-A642-48CD-A66E-5BAB76CF9BB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375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90933" y="3200403"/>
            <a:ext cx="9397867" cy="9051925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50000"/>
                </a:schemeClr>
              </a:buClr>
              <a:defRPr sz="6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defRPr sz="48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defRPr sz="4000">
                <a:solidFill>
                  <a:schemeClr val="bg1">
                    <a:lumMod val="6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defRPr sz="3600">
                <a:solidFill>
                  <a:schemeClr val="bg1">
                    <a:lumMod val="6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defRPr sz="36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9397867" cy="9051925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50000"/>
                </a:schemeClr>
              </a:buClr>
              <a:defRPr sz="6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Clr>
                <a:schemeClr val="accent2">
                  <a:lumMod val="50000"/>
                </a:schemeClr>
              </a:buClr>
              <a:defRPr sz="48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2">
                  <a:lumMod val="50000"/>
                </a:schemeClr>
              </a:buClr>
              <a:defRPr sz="4000">
                <a:solidFill>
                  <a:schemeClr val="bg1">
                    <a:lumMod val="65000"/>
                  </a:schemeClr>
                </a:solidFill>
              </a:defRPr>
            </a:lvl3pPr>
            <a:lvl4pPr>
              <a:buClr>
                <a:schemeClr val="accent2">
                  <a:lumMod val="50000"/>
                </a:schemeClr>
              </a:buClr>
              <a:defRPr sz="3600">
                <a:solidFill>
                  <a:schemeClr val="bg1">
                    <a:lumMod val="65000"/>
                  </a:schemeClr>
                </a:solidFill>
              </a:defRPr>
            </a:lvl4pPr>
            <a:lvl5pPr>
              <a:buClr>
                <a:schemeClr val="accent2">
                  <a:lumMod val="50000"/>
                </a:schemeClr>
              </a:buClr>
              <a:defRPr sz="36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21345322" y="13202510"/>
            <a:ext cx="376705" cy="406265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615560-3D16-4CA4-8042-1F61FE12809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392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032000" y="1268928"/>
            <a:ext cx="20320000" cy="114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032000" y="4644430"/>
            <a:ext cx="20320000" cy="6277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numCol="1" spcCol="1016000">
            <a:normAutofit/>
          </a:bodyPr>
          <a:lstStyle/>
          <a:p>
            <a:r>
              <a:rPr dirty="0" err="1"/>
              <a:t>Brødtekst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</a:t>
            </a:r>
            <a:r>
              <a:rPr dirty="0" err="1"/>
              <a:t>én</a:t>
            </a:r>
            <a:endParaRPr dirty="0"/>
          </a:p>
          <a:p>
            <a:pPr lvl="1"/>
            <a:r>
              <a:rPr dirty="0" err="1"/>
              <a:t>Brødtekst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to</a:t>
            </a:r>
          </a:p>
          <a:p>
            <a:pPr lvl="2"/>
            <a:r>
              <a:rPr dirty="0" err="1"/>
              <a:t>Brødtekst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</a:t>
            </a:r>
            <a:r>
              <a:rPr dirty="0" err="1"/>
              <a:t>tre</a:t>
            </a:r>
            <a:endParaRPr dirty="0"/>
          </a:p>
          <a:p>
            <a:pPr lvl="3"/>
            <a:r>
              <a:rPr dirty="0" err="1"/>
              <a:t>Brødtekst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fire</a:t>
            </a:r>
          </a:p>
          <a:p>
            <a:pPr lvl="4"/>
            <a:r>
              <a:rPr dirty="0" err="1"/>
              <a:t>Brødtekst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fem</a:t>
            </a:r>
          </a:p>
        </p:txBody>
      </p:sp>
      <p:sp>
        <p:nvSpPr>
          <p:cNvPr id="4" name="Shape 4"/>
          <p:cNvSpPr/>
          <p:nvPr/>
        </p:nvSpPr>
        <p:spPr>
          <a:xfrm>
            <a:off x="-14109" y="13111248"/>
            <a:ext cx="24412218" cy="627032"/>
          </a:xfrm>
          <a:prstGeom prst="rect">
            <a:avLst/>
          </a:prstGeom>
          <a:gradFill>
            <a:gsLst>
              <a:gs pos="0">
                <a:srgbClr val="17375E"/>
              </a:gs>
              <a:gs pos="100000">
                <a:srgbClr val="22C9EF"/>
              </a:gs>
            </a:gsLst>
            <a:lin ang="16343527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spcBef>
                <a:spcPts val="15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5"/>
          <p:cNvSpPr/>
          <p:nvPr/>
        </p:nvSpPr>
        <p:spPr>
          <a:xfrm>
            <a:off x="202532" y="12828404"/>
            <a:ext cx="3571876" cy="114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110000"/>
              </a:lnSpc>
              <a:spcBef>
                <a:spcPts val="3000"/>
              </a:spcBef>
              <a:defRPr sz="3000" spc="0">
                <a:solidFill>
                  <a:srgbClr val="F8FFFE"/>
                </a:solidFill>
                <a:latin typeface="+mn-lt"/>
                <a:ea typeface="+mn-ea"/>
                <a:cs typeface="+mn-cs"/>
                <a:sym typeface="Avenir Next Ultra Light"/>
              </a:defRPr>
            </a:lvl1pPr>
          </a:lstStyle>
          <a:p>
            <a:r>
              <a:t>Harald A. Møller AS</a:t>
            </a:r>
          </a:p>
        </p:txBody>
      </p:sp>
      <p:pic>
        <p:nvPicPr>
          <p:cNvPr id="6" name="london log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835" y="12200093"/>
            <a:ext cx="2064859" cy="149393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12082526" y="12501709"/>
            <a:ext cx="218949" cy="4826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lnSpc>
                <a:spcPct val="110000"/>
              </a:lnSpc>
              <a:spcBef>
                <a:spcPts val="3000"/>
              </a:spcBef>
              <a:defRPr spc="0">
                <a:solidFill>
                  <a:srgbClr val="87889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63" r:id="rId3"/>
    <p:sldLayoutId id="2147483664" r:id="rId4"/>
  </p:sldLayoutIdLst>
  <p:transition spd="med"/>
  <p:txStyles>
    <p:titleStyle>
      <a:lvl1pPr marL="0" marR="0" indent="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l" defTabSz="58420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5C5D71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355600" marR="0" indent="-355600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1pPr>
      <a:lvl2pPr marL="800100" marR="0" indent="-355600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2pPr>
      <a:lvl3pPr marL="1244600" marR="0" indent="-355600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3pPr>
      <a:lvl4pPr marL="1689100" marR="0" indent="-355600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4pPr>
      <a:lvl5pPr marL="2133600" marR="0" indent="-355600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100000"/>
        <a:buFontTx/>
        <a:buChar char="•"/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5pPr>
      <a:lvl6pPr marL="2568222" marR="0" indent="-345722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45000"/>
        <a:buFontTx/>
        <a:buBlip>
          <a:blip r:embed="rId7"/>
        </a:buBlip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6pPr>
      <a:lvl7pPr marL="3012722" marR="0" indent="-345722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45000"/>
        <a:buFontTx/>
        <a:buBlip>
          <a:blip r:embed="rId7"/>
        </a:buBlip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7pPr>
      <a:lvl8pPr marL="3457222" marR="0" indent="-345722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45000"/>
        <a:buFontTx/>
        <a:buBlip>
          <a:blip r:embed="rId7"/>
        </a:buBlip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8pPr>
      <a:lvl9pPr marL="3901722" marR="0" indent="-345722" algn="l" defTabSz="584200" latinLnBrk="0">
        <a:lnSpc>
          <a:spcPct val="90000"/>
        </a:lnSpc>
        <a:spcBef>
          <a:spcPts val="1000"/>
        </a:spcBef>
        <a:spcAft>
          <a:spcPts val="0"/>
        </a:spcAft>
        <a:buClr>
          <a:srgbClr val="E62877"/>
        </a:buClr>
        <a:buSzPct val="45000"/>
        <a:buFontTx/>
        <a:buBlip>
          <a:blip r:embed="rId7"/>
        </a:buBlip>
        <a:tabLst/>
        <a:defRPr sz="2800" b="0" i="0" u="none" strike="noStrike" cap="none" spc="0" baseline="0">
          <a:ln>
            <a:noFill/>
          </a:ln>
          <a:solidFill>
            <a:srgbClr val="787A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584200" rtl="0" latinLnBrk="0">
        <a:lnSpc>
          <a:spcPct val="11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8EE144-0F40-4971-9230-5ABFC60C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5B0B79-7FE0-47FC-8D1D-3D2B41C5E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8000" dirty="0"/>
              <a:t>Eldar Vatnaland</a:t>
            </a:r>
          </a:p>
          <a:p>
            <a:endParaRPr lang="nb-NO" sz="8000" dirty="0"/>
          </a:p>
          <a:p>
            <a:r>
              <a:rPr lang="nb-NO" sz="8000" dirty="0"/>
              <a:t>Møller Bil Sandnes og Jæren</a:t>
            </a:r>
          </a:p>
        </p:txBody>
      </p:sp>
    </p:spTree>
    <p:extLst>
      <p:ext uri="{BB962C8B-B14F-4D97-AF65-F5344CB8AC3E}">
        <p14:creationId xmlns:p14="http://schemas.microsoft.com/office/powerpoint/2010/main" val="3128212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7DBC18-BA43-4D80-87BC-560321B1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Ordreserve medio Mars - Sandnes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4F3662-24B7-4FAD-8691-D2DA23692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9600" dirty="0"/>
              <a:t>Elektrisk </a:t>
            </a:r>
            <a:r>
              <a:rPr lang="nb-NO" sz="9600" dirty="0">
                <a:solidFill>
                  <a:srgbClr val="FF0000"/>
                </a:solidFill>
              </a:rPr>
              <a:t>70,4 %   </a:t>
            </a:r>
            <a:r>
              <a:rPr lang="nb-NO" sz="9600" dirty="0">
                <a:solidFill>
                  <a:schemeClr val="tx2">
                    <a:lumMod val="50000"/>
                  </a:schemeClr>
                </a:solidFill>
              </a:rPr>
              <a:t>( 200 av 284) </a:t>
            </a:r>
          </a:p>
          <a:p>
            <a:pPr marL="0" indent="0">
              <a:buNone/>
            </a:pPr>
            <a:endParaRPr lang="nb-NO" sz="9600" dirty="0">
              <a:solidFill>
                <a:srgbClr val="FF0000"/>
              </a:solidFill>
            </a:endParaRPr>
          </a:p>
          <a:p>
            <a:r>
              <a:rPr lang="nb-NO" sz="9600" dirty="0">
                <a:solidFill>
                  <a:schemeClr val="tx2">
                    <a:lumMod val="50000"/>
                  </a:schemeClr>
                </a:solidFill>
              </a:rPr>
              <a:t>Vi har kun 2 El bil modeller</a:t>
            </a:r>
          </a:p>
        </p:txBody>
      </p:sp>
    </p:spTree>
    <p:extLst>
      <p:ext uri="{BB962C8B-B14F-4D97-AF65-F5344CB8AC3E}">
        <p14:creationId xmlns:p14="http://schemas.microsoft.com/office/powerpoint/2010/main" val="254617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1498187" y="1029889"/>
            <a:ext cx="20320000" cy="1148161"/>
          </a:xfrm>
        </p:spPr>
        <p:txBody>
          <a:bodyPr/>
          <a:lstStyle/>
          <a:p>
            <a:r>
              <a:rPr lang="nb-NO" dirty="0"/>
              <a:t>Framtiden er elektrisk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187" y="2441511"/>
            <a:ext cx="21639029" cy="101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1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0638C-7F13-41EF-A44D-E95F0FD87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ED46616-0ACD-4E48-A9A1-6F2E5DB997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4647" y="775468"/>
            <a:ext cx="22760248" cy="11671604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55CFC7B-6B92-45DB-BA90-255BEA76B4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365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44D66F-1F83-4340-80E1-57286812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367CBCC-DFBC-42D5-B9F2-BE380D8526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0284" y="366519"/>
            <a:ext cx="21746094" cy="12318703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0B69B7-32E1-47E4-8387-2A82D00B5F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37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74345" y="517139"/>
            <a:ext cx="20320000" cy="1148161"/>
          </a:xfrm>
        </p:spPr>
        <p:txBody>
          <a:bodyPr/>
          <a:lstStyle/>
          <a:p>
            <a:r>
              <a:rPr lang="nb-NO" dirty="0"/>
              <a:t>Megatrender som kan treffe oss</a:t>
            </a:r>
          </a:p>
        </p:txBody>
      </p:sp>
      <p:pic>
        <p:nvPicPr>
          <p:cNvPr id="20" name="Bild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280" y="2148612"/>
            <a:ext cx="15637141" cy="2367133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539" y="4789714"/>
            <a:ext cx="15300981" cy="2262663"/>
          </a:xfrm>
          <a:prstGeom prst="rect">
            <a:avLst/>
          </a:prstGeom>
        </p:spPr>
      </p:pic>
      <p:grpSp>
        <p:nvGrpSpPr>
          <p:cNvPr id="5" name="Gruppe 4"/>
          <p:cNvGrpSpPr/>
          <p:nvPr/>
        </p:nvGrpSpPr>
        <p:grpSpPr>
          <a:xfrm>
            <a:off x="4064701" y="7252253"/>
            <a:ext cx="14631819" cy="2492778"/>
            <a:chOff x="4064701" y="7252253"/>
            <a:chExt cx="14631819" cy="2492778"/>
          </a:xfrm>
        </p:grpSpPr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8823" y="7252253"/>
              <a:ext cx="2877697" cy="2492778"/>
            </a:xfrm>
            <a:prstGeom prst="rect">
              <a:avLst/>
            </a:prstGeom>
          </p:spPr>
        </p:pic>
        <p:sp>
          <p:nvSpPr>
            <p:cNvPr id="11" name="Pil høyre 10"/>
            <p:cNvSpPr/>
            <p:nvPr/>
          </p:nvSpPr>
          <p:spPr>
            <a:xfrm>
              <a:off x="9072257" y="8077200"/>
              <a:ext cx="5166257" cy="952689"/>
            </a:xfrm>
            <a:prstGeom prst="rightArrow">
              <a:avLst/>
            </a:prstGeom>
            <a:gradFill flip="none" rotWithShape="1">
              <a:gsLst>
                <a:gs pos="0">
                  <a:srgbClr val="E62877"/>
                </a:gs>
                <a:gs pos="100000">
                  <a:srgbClr val="F56B57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584200" rtl="0" fontAlgn="auto" latinLnBrk="0" hangingPunct="0">
                <a:lnSpc>
                  <a:spcPct val="90000"/>
                </a:lnSpc>
                <a:spcBef>
                  <a:spcPts val="1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nb-NO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endParaRPr>
            </a:p>
          </p:txBody>
        </p:sp>
        <p:sp>
          <p:nvSpPr>
            <p:cNvPr id="12" name="TekstSylinder 11"/>
            <p:cNvSpPr txBox="1"/>
            <p:nvPr/>
          </p:nvSpPr>
          <p:spPr>
            <a:xfrm>
              <a:off x="4064701" y="7880026"/>
              <a:ext cx="1256755" cy="1347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8800" b="1" i="0" u="none" strike="noStrike" cap="none" spc="0" normalizeH="0" baseline="0" dirty="0">
                  <a:ln>
                    <a:noFill/>
                  </a:ln>
                  <a:solidFill>
                    <a:srgbClr val="787A8C"/>
                  </a:solidFill>
                  <a:effectLst/>
                  <a:uFillTx/>
                  <a:latin typeface="Avenir Next"/>
                  <a:ea typeface="Avenir Next"/>
                  <a:cs typeface="Avenir Next"/>
                  <a:sym typeface="Avenir Next"/>
                </a:rPr>
                <a:t>3. </a:t>
              </a:r>
            </a:p>
          </p:txBody>
        </p:sp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1456" y="7598681"/>
              <a:ext cx="3321801" cy="1704874"/>
            </a:xfrm>
            <a:prstGeom prst="rect">
              <a:avLst/>
            </a:prstGeom>
          </p:spPr>
        </p:pic>
      </p:grpSp>
      <p:grpSp>
        <p:nvGrpSpPr>
          <p:cNvPr id="7" name="Gruppe 6"/>
          <p:cNvGrpSpPr/>
          <p:nvPr/>
        </p:nvGrpSpPr>
        <p:grpSpPr>
          <a:xfrm>
            <a:off x="4348434" y="9849859"/>
            <a:ext cx="14026652" cy="2566372"/>
            <a:chOff x="4348434" y="9849859"/>
            <a:chExt cx="14026652" cy="2566372"/>
          </a:xfrm>
        </p:grpSpPr>
        <p:grpSp>
          <p:nvGrpSpPr>
            <p:cNvPr id="22" name="Gruppe 21"/>
            <p:cNvGrpSpPr/>
            <p:nvPr/>
          </p:nvGrpSpPr>
          <p:grpSpPr>
            <a:xfrm>
              <a:off x="4348434" y="10260503"/>
              <a:ext cx="14026652" cy="2155728"/>
              <a:chOff x="769693" y="10007971"/>
              <a:chExt cx="19623103" cy="2431021"/>
            </a:xfrm>
          </p:grpSpPr>
          <p:pic>
            <p:nvPicPr>
              <p:cNvPr id="14" name="Bild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29531" y="10007971"/>
                <a:ext cx="4563265" cy="2431021"/>
              </a:xfrm>
              <a:prstGeom prst="rect">
                <a:avLst/>
              </a:prstGeom>
            </p:spPr>
          </p:pic>
          <p:sp>
            <p:nvSpPr>
              <p:cNvPr id="16" name="Pil høyre 15"/>
              <p:cNvSpPr/>
              <p:nvPr/>
            </p:nvSpPr>
            <p:spPr>
              <a:xfrm>
                <a:off x="7378260" y="10713023"/>
                <a:ext cx="7227526" cy="1109546"/>
              </a:xfrm>
              <a:prstGeom prst="rightArrow">
                <a:avLst/>
              </a:prstGeom>
              <a:gradFill flip="none" rotWithShape="1">
                <a:gsLst>
                  <a:gs pos="0">
                    <a:srgbClr val="E62877"/>
                  </a:gs>
                  <a:gs pos="100000">
                    <a:srgbClr val="F56B57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90000"/>
                  </a:lnSpc>
                  <a:spcBef>
                    <a:spcPts val="1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nb-NO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"/>
                  <a:ea typeface="Avenir Next"/>
                  <a:cs typeface="Avenir Next"/>
                  <a:sym typeface="Avenir Next"/>
                </a:endParaRPr>
              </a:p>
            </p:txBody>
          </p:sp>
          <p:sp>
            <p:nvSpPr>
              <p:cNvPr id="19" name="TekstSylinder 18"/>
              <p:cNvSpPr txBox="1"/>
              <p:nvPr/>
            </p:nvSpPr>
            <p:spPr>
              <a:xfrm>
                <a:off x="769693" y="10463949"/>
                <a:ext cx="1361245" cy="15190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8800" b="1" i="0" u="none" strike="noStrike" cap="none" spc="0" normalizeH="0" baseline="0" dirty="0">
                    <a:ln>
                      <a:noFill/>
                    </a:ln>
                    <a:solidFill>
                      <a:srgbClr val="787A8C"/>
                    </a:solidFill>
                    <a:effectLst/>
                    <a:uFillTx/>
                    <a:latin typeface="Avenir Next"/>
                    <a:ea typeface="Avenir Next"/>
                    <a:cs typeface="Avenir Next"/>
                    <a:sym typeface="Avenir Next"/>
                  </a:rPr>
                  <a:t>= </a:t>
                </a:r>
              </a:p>
            </p:txBody>
          </p:sp>
        </p:grpSp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7790" y="9849859"/>
              <a:ext cx="3085905" cy="2405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7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55936" y="998005"/>
            <a:ext cx="20320000" cy="1148161"/>
          </a:xfrm>
        </p:spPr>
        <p:txBody>
          <a:bodyPr/>
          <a:lstStyle/>
          <a:p>
            <a:r>
              <a:rPr lang="nb-NO" dirty="0"/>
              <a:t>Mobilitet – posisjonere oss til å levere innholdet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3"/>
          </p:nvPr>
        </p:nvSpPr>
        <p:spPr>
          <a:xfrm>
            <a:off x="6923871" y="2503571"/>
            <a:ext cx="9406331" cy="1279525"/>
          </a:xfrm>
        </p:spPr>
        <p:txBody>
          <a:bodyPr>
            <a:normAutofit/>
          </a:bodyPr>
          <a:lstStyle/>
          <a:p>
            <a:r>
              <a:rPr lang="nb-NO" sz="5400" dirty="0"/>
              <a:t>Nye mobilitetstjenester</a:t>
            </a:r>
          </a:p>
        </p:txBody>
      </p:sp>
      <p:sp>
        <p:nvSpPr>
          <p:cNvPr id="9" name="Plassholder for innhold 8"/>
          <p:cNvSpPr>
            <a:spLocks noGrp="1"/>
          </p:cNvSpPr>
          <p:nvPr>
            <p:ph sz="quarter" idx="4"/>
          </p:nvPr>
        </p:nvSpPr>
        <p:spPr>
          <a:xfrm>
            <a:off x="6901669" y="4140501"/>
            <a:ext cx="9428533" cy="5192013"/>
          </a:xfrm>
        </p:spPr>
        <p:txBody>
          <a:bodyPr>
            <a:normAutofit/>
          </a:bodyPr>
          <a:lstStyle/>
          <a:p>
            <a:r>
              <a:rPr lang="nb-NO" sz="4267" dirty="0"/>
              <a:t>Bildelingstjenester spås vokse med 25 - 35% pr. år mot 2025.</a:t>
            </a:r>
          </a:p>
          <a:p>
            <a:pPr>
              <a:lnSpc>
                <a:spcPct val="150000"/>
              </a:lnSpc>
            </a:pPr>
            <a:r>
              <a:rPr lang="nb-NO" sz="4267" dirty="0"/>
              <a:t>Trolig et konservativt anslag.</a:t>
            </a:r>
          </a:p>
          <a:p>
            <a:r>
              <a:rPr lang="nb-NO" sz="4267" b="1" dirty="0"/>
              <a:t>Avgjørende at vi posisjonerer oss for denne framtiden.</a:t>
            </a:r>
          </a:p>
          <a:p>
            <a:endParaRPr lang="en-US" sz="4267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2809750" y="11326849"/>
            <a:ext cx="17314355" cy="1126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467" b="1" i="1" dirty="0"/>
              <a:t>Fra produktsalg til tjenesteleverandør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391659" y="8686183"/>
            <a:ext cx="1015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FOU: «Fail fast and succeed even faster”</a:t>
            </a:r>
          </a:p>
        </p:txBody>
      </p:sp>
    </p:spTree>
    <p:extLst>
      <p:ext uri="{BB962C8B-B14F-4D97-AF65-F5344CB8AC3E}">
        <p14:creationId xmlns:p14="http://schemas.microsoft.com/office/powerpoint/2010/main" val="273964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150BF8-602D-42F3-95BA-078E7470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Besøk pr. bilhandel              Gjenkjøpsavtale privat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61E33DF-52E4-4825-B504-63C03EEAF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0975FA-2AF3-4944-B6EC-3EE18E63DA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sz="9600" dirty="0"/>
              <a:t>2009             7,4</a:t>
            </a:r>
          </a:p>
          <a:p>
            <a:endParaRPr lang="nb-NO" sz="9600" dirty="0"/>
          </a:p>
          <a:p>
            <a:r>
              <a:rPr lang="nb-NO" sz="9600" dirty="0"/>
              <a:t>2018					     1,4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952B3FC-B69E-4508-A775-B34607764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C22CB1A-0829-4108-8474-26DCC0D6A5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b-NO" sz="9600" dirty="0"/>
              <a:t>                  0 %																											</a:t>
            </a:r>
            <a:r>
              <a:rPr lang="nb-NO" sz="9600"/>
              <a:t>	60 </a:t>
            </a:r>
            <a:r>
              <a:rPr lang="nb-NO" sz="96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05875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1FB2CB-B576-4ECD-936F-DB5E6D8F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Bildeling                HYRE   Uber   Air </a:t>
            </a:r>
            <a:r>
              <a:rPr lang="nb-NO" dirty="0" err="1"/>
              <a:t>Bnb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7F5C33-54BB-4148-9C5D-027E650D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0" y="4644430"/>
            <a:ext cx="20320000" cy="6760632"/>
          </a:xfrm>
        </p:spPr>
        <p:txBody>
          <a:bodyPr>
            <a:normAutofit lnSpcReduction="10000"/>
          </a:bodyPr>
          <a:lstStyle/>
          <a:p>
            <a:r>
              <a:rPr lang="nb-NO" sz="6000" dirty="0"/>
              <a:t>Smarttelefon</a:t>
            </a:r>
          </a:p>
          <a:p>
            <a:r>
              <a:rPr lang="nb-NO" sz="6000" dirty="0"/>
              <a:t>Nøkkelløst</a:t>
            </a:r>
          </a:p>
          <a:p>
            <a:r>
              <a:rPr lang="nb-NO" sz="6000" dirty="0"/>
              <a:t>En bil – flere brukere</a:t>
            </a:r>
          </a:p>
          <a:p>
            <a:r>
              <a:rPr lang="nb-NO" sz="6000" dirty="0"/>
              <a:t>Bil er en heft</a:t>
            </a:r>
          </a:p>
          <a:p>
            <a:r>
              <a:rPr lang="nb-NO" sz="6000" dirty="0"/>
              <a:t>Snittfart i storbyer er nede i 13 km/t.</a:t>
            </a:r>
          </a:p>
          <a:p>
            <a:r>
              <a:rPr lang="nb-NO" sz="6000" dirty="0"/>
              <a:t>Eie bil er ikke «kult»</a:t>
            </a:r>
          </a:p>
          <a:p>
            <a:r>
              <a:rPr lang="nb-NO" sz="6000" dirty="0"/>
              <a:t>Mange tar ikke førerkort</a:t>
            </a:r>
          </a:p>
          <a:p>
            <a:r>
              <a:rPr lang="nb-NO" sz="6000" dirty="0"/>
              <a:t>Bilen er det dyreste ekstrautstyret til mobiltelefonen.</a:t>
            </a:r>
          </a:p>
          <a:p>
            <a:endParaRPr lang="nb-NO" sz="6000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86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55936" y="914400"/>
            <a:ext cx="20320000" cy="1263650"/>
          </a:xfrm>
        </p:spPr>
        <p:txBody>
          <a:bodyPr>
            <a:normAutofit/>
          </a:bodyPr>
          <a:lstStyle/>
          <a:p>
            <a:r>
              <a:rPr lang="nb-NO" dirty="0"/>
              <a:t>Tre bærende stolper i strategien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822848" y="3138928"/>
            <a:ext cx="9793088" cy="9051925"/>
          </a:xfrm>
        </p:spPr>
        <p:txBody>
          <a:bodyPr>
            <a:normAutofit/>
          </a:bodyPr>
          <a:lstStyle/>
          <a:p>
            <a:pPr marL="1371617" indent="-1371617">
              <a:buFont typeface="+mj-lt"/>
              <a:buAutoNum type="arabicPeriod"/>
            </a:pPr>
            <a:r>
              <a:rPr lang="nb-NO" dirty="0"/>
              <a:t>Elektrifisering</a:t>
            </a:r>
          </a:p>
          <a:p>
            <a:pPr marL="1371617" indent="-1371617">
              <a:lnSpc>
                <a:spcPct val="150000"/>
              </a:lnSpc>
              <a:buFont typeface="+mj-lt"/>
              <a:buAutoNum type="arabicPeriod"/>
            </a:pPr>
            <a:r>
              <a:rPr lang="nb-NO" dirty="0"/>
              <a:t>Mobilitet</a:t>
            </a:r>
          </a:p>
          <a:p>
            <a:pPr marL="1371617" indent="-1371617">
              <a:lnSpc>
                <a:spcPct val="150000"/>
              </a:lnSpc>
              <a:buFont typeface="+mj-lt"/>
              <a:buAutoNum type="arabicPeriod"/>
            </a:pPr>
            <a:r>
              <a:rPr lang="nb-NO" dirty="0"/>
              <a:t>Ny kjernekompetanse</a:t>
            </a:r>
          </a:p>
          <a:p>
            <a:pPr marL="1981200" lvl="1" indent="-628650">
              <a:lnSpc>
                <a:spcPct val="150000"/>
              </a:lnSpc>
            </a:pPr>
            <a:r>
              <a:rPr lang="nb-NO" dirty="0"/>
              <a:t>Selvkjørende biler</a:t>
            </a:r>
          </a:p>
          <a:p>
            <a:pPr marL="1981200" lvl="1" indent="-628650">
              <a:lnSpc>
                <a:spcPct val="150000"/>
              </a:lnSpc>
            </a:pPr>
            <a:r>
              <a:rPr lang="nb-NO" dirty="0"/>
              <a:t>Batteriteknologi</a:t>
            </a:r>
          </a:p>
          <a:p>
            <a:pPr marL="1981200" lvl="1" indent="-628650">
              <a:lnSpc>
                <a:spcPct val="150000"/>
              </a:lnSpc>
            </a:pPr>
            <a:r>
              <a:rPr lang="nb-NO" dirty="0"/>
              <a:t>Digitalisering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>
          <a:xfrm>
            <a:off x="13552243" y="2794815"/>
            <a:ext cx="10549995" cy="50017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dirty="0"/>
              <a:t>«Den største og mest dyptgripende endringsprosessen i selskapets historie»</a:t>
            </a:r>
          </a:p>
        </p:txBody>
      </p:sp>
      <p:sp>
        <p:nvSpPr>
          <p:cNvPr id="6" name="Pil høyre 5"/>
          <p:cNvSpPr/>
          <p:nvPr/>
        </p:nvSpPr>
        <p:spPr>
          <a:xfrm>
            <a:off x="12101291" y="2794814"/>
            <a:ext cx="1242837" cy="85196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467"/>
          </a:p>
        </p:txBody>
      </p:sp>
      <p:sp>
        <p:nvSpPr>
          <p:cNvPr id="7" name="TekstSylinder 6"/>
          <p:cNvSpPr txBox="1"/>
          <p:nvPr/>
        </p:nvSpPr>
        <p:spPr>
          <a:xfrm>
            <a:off x="15290989" y="11082471"/>
            <a:ext cx="645721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Matthias Müller – CEO Volkswagen AG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689" y="6591301"/>
            <a:ext cx="5910998" cy="40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19473" r="-54" b="-8"/>
          <a:stretch/>
        </p:blipFill>
        <p:spPr bwMode="auto">
          <a:xfrm>
            <a:off x="-76199" y="-38100"/>
            <a:ext cx="24765000" cy="143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2892" y="559994"/>
            <a:ext cx="21018344" cy="258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8533" b="1" dirty="0">
                <a:solidFill>
                  <a:schemeClr val="bg1"/>
                </a:solidFill>
              </a:rPr>
              <a:t>Det er lett å la seg blende av utsikten </a:t>
            </a:r>
          </a:p>
          <a:p>
            <a:pPr algn="l"/>
            <a:r>
              <a:rPr lang="nb-NO" sz="8533" b="1" dirty="0">
                <a:solidFill>
                  <a:schemeClr val="bg1"/>
                </a:solidFill>
              </a:rPr>
              <a:t>på toppen av fjellet……</a:t>
            </a:r>
            <a:endParaRPr lang="en-US" sz="853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4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543050" y="404814"/>
            <a:ext cx="23905301" cy="1187450"/>
          </a:xfrm>
        </p:spPr>
        <p:txBody>
          <a:bodyPr>
            <a:normAutofit/>
          </a:bodyPr>
          <a:lstStyle/>
          <a:p>
            <a:r>
              <a:rPr lang="nb-NO" dirty="0"/>
              <a:t>«Når en demning brister – kommer vannet fort»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>
          <a:xfrm>
            <a:off x="2590934" y="2193927"/>
            <a:ext cx="9402101" cy="1279525"/>
          </a:xfrm>
        </p:spPr>
        <p:txBody>
          <a:bodyPr>
            <a:normAutofit/>
          </a:bodyPr>
          <a:lstStyle/>
          <a:p>
            <a:r>
              <a:rPr lang="nb-NO" sz="5400" dirty="0">
                <a:solidFill>
                  <a:schemeClr val="bg2">
                    <a:lumMod val="50000"/>
                  </a:schemeClr>
                </a:solidFill>
              </a:rPr>
              <a:t>NYC – 5th. Ave - 1900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3"/>
          </p:nvPr>
        </p:nvSpPr>
        <p:spPr>
          <a:xfrm>
            <a:off x="12386739" y="2193927"/>
            <a:ext cx="9406331" cy="1279525"/>
          </a:xfrm>
        </p:spPr>
        <p:txBody>
          <a:bodyPr>
            <a:normAutofit/>
          </a:bodyPr>
          <a:lstStyle/>
          <a:p>
            <a:r>
              <a:rPr lang="nb-NO" sz="5400" dirty="0">
                <a:solidFill>
                  <a:schemeClr val="bg2">
                    <a:lumMod val="50000"/>
                  </a:schemeClr>
                </a:solidFill>
              </a:rPr>
              <a:t>NYC – 5th. Ave - 1913</a:t>
            </a:r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386733" y="3489329"/>
            <a:ext cx="11106924" cy="7693693"/>
          </a:xfrm>
          <a:prstGeom prst="rect">
            <a:avLst/>
          </a:prstGeom>
        </p:spPr>
      </p:pic>
      <p:pic>
        <p:nvPicPr>
          <p:cNvPr id="13" name="Plassholder for innhold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7471" y="3489329"/>
            <a:ext cx="11215562" cy="7637019"/>
          </a:xfrm>
          <a:prstGeom prst="rect">
            <a:avLst/>
          </a:prstGeom>
        </p:spPr>
      </p:pic>
      <p:sp>
        <p:nvSpPr>
          <p:cNvPr id="14" name="Plassholder for tekst 5"/>
          <p:cNvSpPr txBox="1">
            <a:spLocks/>
          </p:cNvSpPr>
          <p:nvPr/>
        </p:nvSpPr>
        <p:spPr>
          <a:xfrm>
            <a:off x="1543050" y="11499810"/>
            <a:ext cx="9402101" cy="1279525"/>
          </a:xfrm>
          <a:prstGeom prst="rect">
            <a:avLst/>
          </a:prstGeom>
        </p:spPr>
        <p:txBody>
          <a:bodyPr vert="horz" lIns="243840" tIns="121920" rIns="243840" bIns="1219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5400" b="0" dirty="0"/>
              <a:t>Hvor er Bilen ?</a:t>
            </a:r>
          </a:p>
        </p:txBody>
      </p:sp>
      <p:sp>
        <p:nvSpPr>
          <p:cNvPr id="15" name="Plassholder for tekst 5"/>
          <p:cNvSpPr txBox="1">
            <a:spLocks/>
          </p:cNvSpPr>
          <p:nvPr/>
        </p:nvSpPr>
        <p:spPr>
          <a:xfrm>
            <a:off x="12933114" y="11500584"/>
            <a:ext cx="9402101" cy="1279525"/>
          </a:xfrm>
          <a:prstGeom prst="rect">
            <a:avLst/>
          </a:prstGeom>
        </p:spPr>
        <p:txBody>
          <a:bodyPr vert="horz" lIns="243840" tIns="121920" rIns="243840" bIns="1219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5400" b="0" dirty="0"/>
              <a:t>Hvor er hesten ?</a:t>
            </a:r>
          </a:p>
        </p:txBody>
      </p:sp>
    </p:spTree>
    <p:extLst>
      <p:ext uri="{BB962C8B-B14F-4D97-AF65-F5344CB8AC3E}">
        <p14:creationId xmlns:p14="http://schemas.microsoft.com/office/powerpoint/2010/main" val="16318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32952" y="882016"/>
            <a:ext cx="21793067" cy="1232169"/>
          </a:xfrm>
        </p:spPr>
        <p:txBody>
          <a:bodyPr>
            <a:normAutofit/>
          </a:bodyPr>
          <a:lstStyle/>
          <a:p>
            <a:r>
              <a:rPr lang="nb-NO" dirty="0"/>
              <a:t>Endringer er ofte vanskelige å forutse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69894" y="2746739"/>
            <a:ext cx="10854021" cy="1279525"/>
          </a:xfrm>
        </p:spPr>
        <p:txBody>
          <a:bodyPr>
            <a:normAutofit/>
          </a:bodyPr>
          <a:lstStyle/>
          <a:p>
            <a:r>
              <a:rPr lang="nb-NO" b="0" dirty="0"/>
              <a:t>Prognose på antall i år 2000 ?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5115" y="4507376"/>
            <a:ext cx="4983312" cy="7903632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1317707" y="7485442"/>
            <a:ext cx="3796232" cy="830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333" dirty="0"/>
              <a:t>Bakkenett ?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1432952" y="9658178"/>
            <a:ext cx="3720890" cy="830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5333" dirty="0"/>
              <a:t>Mobil nett ?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05" y="4588867"/>
            <a:ext cx="4732459" cy="2234987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4236" y="3297434"/>
            <a:ext cx="9134056" cy="1457661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16329179" y="5223107"/>
            <a:ext cx="4583306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800" dirty="0"/>
              <a:t>900 000 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5207312" y="7597416"/>
            <a:ext cx="6583854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800" dirty="0"/>
              <a:t>109 millioner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13181541" y="10464199"/>
            <a:ext cx="10878575" cy="1023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/>
              <a:t>Totalmarked: 2,3 trillioner $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8948710" y="5867055"/>
            <a:ext cx="201208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400" dirty="0"/>
              <a:t>1985</a:t>
            </a:r>
          </a:p>
        </p:txBody>
      </p:sp>
    </p:spTree>
    <p:extLst>
      <p:ext uri="{BB962C8B-B14F-4D97-AF65-F5344CB8AC3E}">
        <p14:creationId xmlns:p14="http://schemas.microsoft.com/office/powerpoint/2010/main" val="123897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1441248" y="310633"/>
            <a:ext cx="20320000" cy="1148161"/>
          </a:xfrm>
        </p:spPr>
        <p:txBody>
          <a:bodyPr/>
          <a:lstStyle/>
          <a:p>
            <a:r>
              <a:rPr lang="nb-NO" dirty="0"/>
              <a:t>En verden i kraftig endring</a:t>
            </a:r>
          </a:p>
        </p:txBody>
      </p:sp>
      <p:sp>
        <p:nvSpPr>
          <p:cNvPr id="10" name="Likebent trekant 9"/>
          <p:cNvSpPr/>
          <p:nvPr/>
        </p:nvSpPr>
        <p:spPr>
          <a:xfrm>
            <a:off x="9941378" y="4198231"/>
            <a:ext cx="4992555" cy="460850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467"/>
          </a:p>
        </p:txBody>
      </p:sp>
      <p:sp>
        <p:nvSpPr>
          <p:cNvPr id="11" name="TekstSylinder 10"/>
          <p:cNvSpPr txBox="1"/>
          <p:nvPr/>
        </p:nvSpPr>
        <p:spPr>
          <a:xfrm>
            <a:off x="10891398" y="3316414"/>
            <a:ext cx="3092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dirty="0"/>
              <a:t>Elektrisk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7845416" y="8967998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dirty="0"/>
              <a:t>Autonom</a:t>
            </a:r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507" y="6806824"/>
            <a:ext cx="2592504" cy="1309659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8278865" y="7678027"/>
            <a:ext cx="14902834" cy="4650464"/>
            <a:chOff x="3131840" y="3023052"/>
            <a:chExt cx="5588563" cy="1743924"/>
          </a:xfrm>
        </p:grpSpPr>
        <p:sp>
          <p:nvSpPr>
            <p:cNvPr id="28" name="Oppoverbuet pil 27"/>
            <p:cNvSpPr/>
            <p:nvPr/>
          </p:nvSpPr>
          <p:spPr>
            <a:xfrm>
              <a:off x="3131840" y="3911968"/>
              <a:ext cx="3170547" cy="747905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467">
                <a:solidFill>
                  <a:schemeClr val="tx1"/>
                </a:solidFill>
              </a:endParaRPr>
            </a:p>
          </p:txBody>
        </p:sp>
        <p:grpSp>
          <p:nvGrpSpPr>
            <p:cNvPr id="39" name="Gruppe 38"/>
            <p:cNvGrpSpPr/>
            <p:nvPr/>
          </p:nvGrpSpPr>
          <p:grpSpPr>
            <a:xfrm>
              <a:off x="7077405" y="3023052"/>
              <a:ext cx="1642998" cy="1743924"/>
              <a:chOff x="6986418" y="2727209"/>
              <a:chExt cx="1805253" cy="1958332"/>
            </a:xfrm>
          </p:grpSpPr>
          <p:grpSp>
            <p:nvGrpSpPr>
              <p:cNvPr id="25" name="Gruppe 24"/>
              <p:cNvGrpSpPr/>
              <p:nvPr/>
            </p:nvGrpSpPr>
            <p:grpSpPr>
              <a:xfrm>
                <a:off x="7148722" y="3116528"/>
                <a:ext cx="1527734" cy="1569013"/>
                <a:chOff x="7095081" y="2859430"/>
                <a:chExt cx="1537567" cy="1826111"/>
              </a:xfrm>
            </p:grpSpPr>
            <p:pic>
              <p:nvPicPr>
                <p:cNvPr id="14" name="Bilde 1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36296" y="2859430"/>
                  <a:ext cx="603873" cy="873769"/>
                </a:xfrm>
                <a:prstGeom prst="rect">
                  <a:avLst/>
                </a:prstGeom>
              </p:spPr>
            </p:pic>
            <p:pic>
              <p:nvPicPr>
                <p:cNvPr id="15" name="Bild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926571" y="2859430"/>
                  <a:ext cx="706077" cy="873769"/>
                </a:xfrm>
                <a:prstGeom prst="rect">
                  <a:avLst/>
                </a:prstGeom>
              </p:spPr>
            </p:pic>
            <p:pic>
              <p:nvPicPr>
                <p:cNvPr id="16" name="Bilde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95081" y="3755339"/>
                  <a:ext cx="831490" cy="930202"/>
                </a:xfrm>
                <a:prstGeom prst="rect">
                  <a:avLst/>
                </a:prstGeom>
              </p:spPr>
            </p:pic>
          </p:grpSp>
          <p:sp>
            <p:nvSpPr>
              <p:cNvPr id="27" name="TekstSylinder 26"/>
              <p:cNvSpPr txBox="1"/>
              <p:nvPr/>
            </p:nvSpPr>
            <p:spPr>
              <a:xfrm>
                <a:off x="7020212" y="2727209"/>
                <a:ext cx="1609087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Delingsøkonomi</a:t>
                </a:r>
              </a:p>
            </p:txBody>
          </p:sp>
          <p:sp>
            <p:nvSpPr>
              <p:cNvPr id="32" name="TekstSylinder 31"/>
              <p:cNvSpPr txBox="1"/>
              <p:nvPr/>
            </p:nvSpPr>
            <p:spPr>
              <a:xfrm>
                <a:off x="6986418" y="4415841"/>
                <a:ext cx="1805253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Ny forbrukeratferd</a:t>
                </a:r>
              </a:p>
            </p:txBody>
          </p:sp>
        </p:grpSp>
      </p:grpSp>
      <p:grpSp>
        <p:nvGrpSpPr>
          <p:cNvPr id="2" name="Gruppe 1"/>
          <p:cNvGrpSpPr/>
          <p:nvPr/>
        </p:nvGrpSpPr>
        <p:grpSpPr>
          <a:xfrm>
            <a:off x="0" y="3814390"/>
            <a:ext cx="8293960" cy="8428390"/>
            <a:chOff x="27266" y="1574188"/>
            <a:chExt cx="3110235" cy="3160646"/>
          </a:xfrm>
        </p:grpSpPr>
        <p:sp>
          <p:nvSpPr>
            <p:cNvPr id="30" name="Oppoverbuet pil 29"/>
            <p:cNvSpPr/>
            <p:nvPr/>
          </p:nvSpPr>
          <p:spPr>
            <a:xfrm rot="6140637">
              <a:off x="1902284" y="2354373"/>
              <a:ext cx="2015401" cy="455032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467">
                <a:solidFill>
                  <a:schemeClr val="tx1"/>
                </a:solidFill>
              </a:endParaRPr>
            </a:p>
          </p:txBody>
        </p:sp>
        <p:grpSp>
          <p:nvGrpSpPr>
            <p:cNvPr id="37" name="Gruppe 36"/>
            <p:cNvGrpSpPr/>
            <p:nvPr/>
          </p:nvGrpSpPr>
          <p:grpSpPr>
            <a:xfrm>
              <a:off x="27266" y="3219866"/>
              <a:ext cx="2040944" cy="1514968"/>
              <a:chOff x="23126" y="2967100"/>
              <a:chExt cx="2242499" cy="1701226"/>
            </a:xfrm>
          </p:grpSpPr>
          <p:pic>
            <p:nvPicPr>
              <p:cNvPr id="8" name="Bild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2217" y="3285670"/>
                <a:ext cx="1954899" cy="1163217"/>
              </a:xfrm>
              <a:prstGeom prst="rect">
                <a:avLst/>
              </a:prstGeom>
            </p:spPr>
          </p:pic>
          <p:sp>
            <p:nvSpPr>
              <p:cNvPr id="24" name="TekstSylinder 23"/>
              <p:cNvSpPr txBox="1"/>
              <p:nvPr/>
            </p:nvSpPr>
            <p:spPr>
              <a:xfrm>
                <a:off x="519890" y="2967100"/>
                <a:ext cx="1324416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Digitalisering</a:t>
                </a:r>
              </a:p>
            </p:txBody>
          </p:sp>
          <p:sp>
            <p:nvSpPr>
              <p:cNvPr id="33" name="TekstSylinder 32"/>
              <p:cNvSpPr txBox="1"/>
              <p:nvPr/>
            </p:nvSpPr>
            <p:spPr>
              <a:xfrm>
                <a:off x="23126" y="4411733"/>
                <a:ext cx="2242499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«internett of all </a:t>
                </a:r>
                <a:r>
                  <a:rPr lang="nb-NO" sz="3733" b="1" dirty="0" err="1"/>
                  <a:t>things</a:t>
                </a:r>
                <a:r>
                  <a:rPr lang="nb-NO" sz="3733" b="1" dirty="0"/>
                  <a:t>»</a:t>
                </a:r>
              </a:p>
            </p:txBody>
          </p:sp>
        </p:grpSp>
      </p:grpSp>
      <p:grpSp>
        <p:nvGrpSpPr>
          <p:cNvPr id="6" name="Gruppe 5"/>
          <p:cNvGrpSpPr/>
          <p:nvPr/>
        </p:nvGrpSpPr>
        <p:grpSpPr>
          <a:xfrm>
            <a:off x="16733657" y="2150899"/>
            <a:ext cx="7723555" cy="7694576"/>
            <a:chOff x="6273605" y="919765"/>
            <a:chExt cx="2896333" cy="2885466"/>
          </a:xfrm>
        </p:grpSpPr>
        <p:sp>
          <p:nvSpPr>
            <p:cNvPr id="31" name="Oppoverbuet pil 30"/>
            <p:cNvSpPr/>
            <p:nvPr/>
          </p:nvSpPr>
          <p:spPr>
            <a:xfrm rot="15991862">
              <a:off x="5493420" y="2570015"/>
              <a:ext cx="2015401" cy="455032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467">
                <a:solidFill>
                  <a:schemeClr val="tx1"/>
                </a:solidFill>
              </a:endParaRPr>
            </a:p>
          </p:txBody>
        </p:sp>
        <p:grpSp>
          <p:nvGrpSpPr>
            <p:cNvPr id="38" name="Gruppe 37"/>
            <p:cNvGrpSpPr/>
            <p:nvPr/>
          </p:nvGrpSpPr>
          <p:grpSpPr>
            <a:xfrm>
              <a:off x="6719628" y="919765"/>
              <a:ext cx="2450310" cy="1616544"/>
              <a:chOff x="6615956" y="848046"/>
              <a:chExt cx="2692293" cy="1815291"/>
            </a:xfrm>
          </p:grpSpPr>
          <p:pic>
            <p:nvPicPr>
              <p:cNvPr id="9" name="Bild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7023" y="1201846"/>
                <a:ext cx="1801431" cy="1152128"/>
              </a:xfrm>
              <a:prstGeom prst="rect">
                <a:avLst/>
              </a:prstGeom>
            </p:spPr>
          </p:pic>
          <p:sp>
            <p:nvSpPr>
              <p:cNvPr id="26" name="TekstSylinder 25"/>
              <p:cNvSpPr txBox="1"/>
              <p:nvPr/>
            </p:nvSpPr>
            <p:spPr>
              <a:xfrm>
                <a:off x="6784026" y="848046"/>
                <a:ext cx="2002080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Teknologi kostnader</a:t>
                </a:r>
              </a:p>
            </p:txBody>
          </p:sp>
          <p:sp>
            <p:nvSpPr>
              <p:cNvPr id="34" name="TekstSylinder 33"/>
              <p:cNvSpPr txBox="1"/>
              <p:nvPr/>
            </p:nvSpPr>
            <p:spPr>
              <a:xfrm>
                <a:off x="6615956" y="2406744"/>
                <a:ext cx="2692293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Kvalitet, størrelse, hurtighet</a:t>
                </a:r>
              </a:p>
            </p:txBody>
          </p:sp>
        </p:grpSp>
      </p:grpSp>
      <p:grpSp>
        <p:nvGrpSpPr>
          <p:cNvPr id="17" name="Gruppe 16"/>
          <p:cNvGrpSpPr/>
          <p:nvPr/>
        </p:nvGrpSpPr>
        <p:grpSpPr>
          <a:xfrm>
            <a:off x="599287" y="2082634"/>
            <a:ext cx="15557057" cy="4866440"/>
            <a:chOff x="251999" y="924779"/>
            <a:chExt cx="5833896" cy="1824915"/>
          </a:xfrm>
        </p:grpSpPr>
        <p:sp>
          <p:nvSpPr>
            <p:cNvPr id="29" name="Oppoverbuet pil 28"/>
            <p:cNvSpPr/>
            <p:nvPr/>
          </p:nvSpPr>
          <p:spPr>
            <a:xfrm rot="10800000">
              <a:off x="3257213" y="985838"/>
              <a:ext cx="2828682" cy="570706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467">
                <a:solidFill>
                  <a:schemeClr val="tx1"/>
                </a:solidFill>
              </a:endParaRPr>
            </a:p>
          </p:txBody>
        </p:sp>
        <p:grpSp>
          <p:nvGrpSpPr>
            <p:cNvPr id="36" name="Gruppe 35"/>
            <p:cNvGrpSpPr/>
            <p:nvPr/>
          </p:nvGrpSpPr>
          <p:grpSpPr>
            <a:xfrm>
              <a:off x="251999" y="924779"/>
              <a:ext cx="1737536" cy="1824915"/>
              <a:chOff x="232876" y="829613"/>
              <a:chExt cx="1909127" cy="2049280"/>
            </a:xfrm>
          </p:grpSpPr>
          <p:pic>
            <p:nvPicPr>
              <p:cNvPr id="7" name="Bilde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332" y="1127790"/>
                <a:ext cx="1744671" cy="1454099"/>
              </a:xfrm>
              <a:prstGeom prst="rect">
                <a:avLst/>
              </a:prstGeom>
            </p:spPr>
          </p:pic>
          <p:sp>
            <p:nvSpPr>
              <p:cNvPr id="23" name="TekstSylinder 22"/>
              <p:cNvSpPr txBox="1"/>
              <p:nvPr/>
            </p:nvSpPr>
            <p:spPr>
              <a:xfrm>
                <a:off x="232876" y="829613"/>
                <a:ext cx="1784118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Miljø og bærekraft</a:t>
                </a:r>
              </a:p>
            </p:txBody>
          </p:sp>
          <p:sp>
            <p:nvSpPr>
              <p:cNvPr id="35" name="TekstSylinder 34"/>
              <p:cNvSpPr txBox="1"/>
              <p:nvPr/>
            </p:nvSpPr>
            <p:spPr>
              <a:xfrm>
                <a:off x="546422" y="2622300"/>
                <a:ext cx="1291391" cy="256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3733" b="1" dirty="0"/>
                  <a:t>Urbanisering</a:t>
                </a:r>
              </a:p>
            </p:txBody>
          </p:sp>
        </p:grpSp>
      </p:grpSp>
      <p:sp>
        <p:nvSpPr>
          <p:cNvPr id="13" name="TekstSylinder 12"/>
          <p:cNvSpPr txBox="1"/>
          <p:nvPr/>
        </p:nvSpPr>
        <p:spPr>
          <a:xfrm>
            <a:off x="13034765" y="8967998"/>
            <a:ext cx="3906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dirty="0"/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172501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2000469" y="672538"/>
            <a:ext cx="20320000" cy="1148161"/>
          </a:xfrm>
        </p:spPr>
        <p:txBody>
          <a:bodyPr/>
          <a:lstStyle/>
          <a:p>
            <a:r>
              <a:rPr lang="nb-NO" dirty="0"/>
              <a:t>Teknologi modnes og kostnadene faller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462388" y="3915177"/>
            <a:ext cx="3076163" cy="7376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400" b="1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1. Sensorer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31378" y="6612933"/>
            <a:ext cx="2949525" cy="7376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400" b="1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2. Batterier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365005" y="10127356"/>
            <a:ext cx="4672754" cy="7376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400" b="1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3. Computer kraft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421" y="3246540"/>
            <a:ext cx="3205985" cy="2074913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11244881" y="4095735"/>
            <a:ext cx="2705869" cy="682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b="0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2012:  $7000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9035915" y="4152513"/>
            <a:ext cx="2568011" cy="682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b="0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2016: $250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48" y="5640408"/>
            <a:ext cx="2731227" cy="2589192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10884988" y="6631950"/>
            <a:ext cx="4337727" cy="682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b="0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2000 – 2010: -14%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9035915" y="6704643"/>
            <a:ext cx="4223913" cy="682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4000" b="0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2010</a:t>
            </a:r>
            <a:r>
              <a:rPr kumimoji="0" lang="nb-NO" sz="4000" b="0" i="0" u="none" strike="noStrike" cap="none" spc="0" normalizeH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 - 2030</a:t>
            </a:r>
            <a:r>
              <a:rPr kumimoji="0" lang="nb-NO" sz="4000" b="0" i="0" u="none" strike="noStrike" cap="none" spc="0" normalizeH="0" baseline="0" dirty="0">
                <a:ln>
                  <a:noFill/>
                </a:ln>
                <a:solidFill>
                  <a:srgbClr val="787A8C"/>
                </a:solidFill>
                <a:effectLst/>
                <a:uFillTx/>
                <a:latin typeface="Avenir Next"/>
                <a:ea typeface="Avenir Next"/>
                <a:cs typeface="Avenir Next"/>
                <a:sym typeface="Avenir Next"/>
              </a:rPr>
              <a:t>: -16%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0884988" y="8829048"/>
            <a:ext cx="3561873" cy="341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4000" b="1" u="sng" dirty="0"/>
              <a:t>2000:</a:t>
            </a:r>
          </a:p>
          <a:p>
            <a:pPr marL="457200" marR="0" indent="-45720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4000" dirty="0"/>
              <a:t>1 TFL kapasitet</a:t>
            </a:r>
          </a:p>
          <a:p>
            <a:pPr marR="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</a:pPr>
            <a:endParaRPr lang="nb-NO" sz="4000" dirty="0"/>
          </a:p>
          <a:p>
            <a:pPr marL="457200" marR="0" indent="-45720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4000" dirty="0"/>
              <a:t>$ 50 mill.</a:t>
            </a:r>
          </a:p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4000" b="0" i="0" u="none" strike="noStrike" cap="none" spc="0" normalizeH="0" baseline="0" dirty="0">
              <a:ln>
                <a:noFill/>
              </a:ln>
              <a:solidFill>
                <a:srgbClr val="787A8C"/>
              </a:solidFill>
              <a:effectLst/>
              <a:uFillTx/>
              <a:sym typeface="Avenir Next"/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19035915" y="8790581"/>
            <a:ext cx="3561873" cy="341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4000" b="1" u="sng" dirty="0"/>
              <a:t>2015:</a:t>
            </a:r>
          </a:p>
          <a:p>
            <a:pPr marL="457200" marR="0" indent="-45720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4000" dirty="0"/>
              <a:t>2 TFL kapasitet</a:t>
            </a:r>
          </a:p>
          <a:p>
            <a:pPr marL="457200" marR="0" indent="-45720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b-NO" sz="4000" dirty="0"/>
          </a:p>
          <a:p>
            <a:pPr marL="457200" marR="0" indent="-45720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b-NO" sz="4000" dirty="0"/>
              <a:t>$ 50</a:t>
            </a:r>
          </a:p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4000" b="0" i="0" u="none" strike="noStrike" cap="none" spc="0" normalizeH="0" baseline="0" dirty="0">
              <a:ln>
                <a:noFill/>
              </a:ln>
              <a:solidFill>
                <a:srgbClr val="787A8C"/>
              </a:solidFill>
              <a:effectLst/>
              <a:uFillTx/>
              <a:sym typeface="Avenir Next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85" y="9432194"/>
            <a:ext cx="3789915" cy="2477289"/>
          </a:xfrm>
          <a:prstGeom prst="rect">
            <a:avLst/>
          </a:prstGeom>
        </p:spPr>
      </p:pic>
      <p:sp>
        <p:nvSpPr>
          <p:cNvPr id="6" name="Pil høyre 5"/>
          <p:cNvSpPr/>
          <p:nvPr/>
        </p:nvSpPr>
        <p:spPr>
          <a:xfrm>
            <a:off x="15529034" y="3984138"/>
            <a:ext cx="2333297" cy="101898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56B57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17" name="Pil høyre 16"/>
          <p:cNvSpPr/>
          <p:nvPr/>
        </p:nvSpPr>
        <p:spPr>
          <a:xfrm>
            <a:off x="15672875" y="6472258"/>
            <a:ext cx="2333297" cy="101898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56B57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18" name="Pil høyre 17"/>
          <p:cNvSpPr/>
          <p:nvPr/>
        </p:nvSpPr>
        <p:spPr>
          <a:xfrm>
            <a:off x="15672874" y="8922700"/>
            <a:ext cx="2333297" cy="101898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56B57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"/>
              <a:ea typeface="Avenir Next"/>
              <a:cs typeface="Avenir Next"/>
              <a:sym typeface="Avenir Next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203376" y="12317717"/>
            <a:ext cx="2996012" cy="3221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1400" dirty="0"/>
              <a:t>Source: </a:t>
            </a:r>
            <a:r>
              <a:rPr lang="nb-NO" sz="1400" dirty="0" err="1"/>
              <a:t>Clean</a:t>
            </a:r>
            <a:r>
              <a:rPr lang="nb-NO" sz="1400" dirty="0"/>
              <a:t> Distribution/Tony Seba</a:t>
            </a:r>
            <a:endParaRPr kumimoji="0" lang="nb-NO" sz="1400" b="0" i="0" u="none" strike="noStrike" cap="none" spc="0" normalizeH="0" baseline="0" dirty="0">
              <a:ln>
                <a:noFill/>
              </a:ln>
              <a:solidFill>
                <a:srgbClr val="787A8C"/>
              </a:solidFill>
              <a:effectLst/>
              <a:uFillTx/>
              <a:sym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1167061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38805" y="665712"/>
            <a:ext cx="21793067" cy="1065663"/>
          </a:xfrm>
        </p:spPr>
        <p:txBody>
          <a:bodyPr/>
          <a:lstStyle/>
          <a:p>
            <a:r>
              <a:rPr lang="nb-NO" dirty="0"/>
              <a:t>Bilene blir elektriske…..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69" y="2475665"/>
            <a:ext cx="14054771" cy="9776664"/>
          </a:xfrm>
          <a:prstGeom prst="rect">
            <a:avLst/>
          </a:prstGeom>
        </p:spPr>
      </p:pic>
      <p:pic>
        <p:nvPicPr>
          <p:cNvPr id="29" name="Plassholder for innhold 2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797239" y="1045076"/>
            <a:ext cx="4465291" cy="1860565"/>
          </a:xfrm>
          <a:prstGeom prst="rect">
            <a:avLst/>
          </a:prstGeom>
        </p:spPr>
      </p:pic>
      <p:grpSp>
        <p:nvGrpSpPr>
          <p:cNvPr id="53" name="Gruppe 52"/>
          <p:cNvGrpSpPr/>
          <p:nvPr/>
        </p:nvGrpSpPr>
        <p:grpSpPr>
          <a:xfrm>
            <a:off x="1438807" y="6175407"/>
            <a:ext cx="6694893" cy="4907064"/>
            <a:chOff x="539552" y="2315777"/>
            <a:chExt cx="2510585" cy="1840149"/>
          </a:xfrm>
        </p:grpSpPr>
        <p:cxnSp>
          <p:nvCxnSpPr>
            <p:cNvPr id="11" name="Rett linje 10"/>
            <p:cNvCxnSpPr/>
            <p:nvPr/>
          </p:nvCxnSpPr>
          <p:spPr>
            <a:xfrm flipV="1">
              <a:off x="2339752" y="3261248"/>
              <a:ext cx="0" cy="894678"/>
            </a:xfrm>
            <a:prstGeom prst="line">
              <a:avLst/>
            </a:prstGeom>
            <a:ln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"/>
            <p:cNvCxnSpPr/>
            <p:nvPr/>
          </p:nvCxnSpPr>
          <p:spPr>
            <a:xfrm flipH="1">
              <a:off x="539552" y="3261248"/>
              <a:ext cx="1800200" cy="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Bildeforklaring formet som et avrundet rektangel 20"/>
            <p:cNvSpPr/>
            <p:nvPr/>
          </p:nvSpPr>
          <p:spPr>
            <a:xfrm>
              <a:off x="2061414" y="2315777"/>
              <a:ext cx="988723" cy="432048"/>
            </a:xfrm>
            <a:prstGeom prst="wedgeRoundRectCallout">
              <a:avLst>
                <a:gd name="adj1" fmla="val -21571"/>
                <a:gd name="adj2" fmla="val 1534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Av. Car price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33K $</a:t>
              </a:r>
            </a:p>
          </p:txBody>
        </p:sp>
      </p:grpSp>
      <p:cxnSp>
        <p:nvCxnSpPr>
          <p:cNvPr id="22" name="Rett linje 21"/>
          <p:cNvCxnSpPr/>
          <p:nvPr/>
        </p:nvCxnSpPr>
        <p:spPr>
          <a:xfrm flipV="1">
            <a:off x="7775509" y="9404416"/>
            <a:ext cx="0" cy="167805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/>
          <p:cNvCxnSpPr/>
          <p:nvPr/>
        </p:nvCxnSpPr>
        <p:spPr>
          <a:xfrm flipH="1">
            <a:off x="1438805" y="9404416"/>
            <a:ext cx="6336704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ildeforklaring formet som et avrundet rektangel 25"/>
          <p:cNvSpPr/>
          <p:nvPr/>
        </p:nvSpPr>
        <p:spPr>
          <a:xfrm>
            <a:off x="7033276" y="7517197"/>
            <a:ext cx="2636595" cy="1152128"/>
          </a:xfrm>
          <a:prstGeom prst="wedgeRoundRectCallout">
            <a:avLst>
              <a:gd name="adj1" fmla="val -21571"/>
              <a:gd name="adj2" fmla="val 1092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Low end Car price 20K $</a:t>
            </a:r>
          </a:p>
        </p:txBody>
      </p:sp>
      <p:sp>
        <p:nvSpPr>
          <p:cNvPr id="27" name="TekstSylinder 26"/>
          <p:cNvSpPr txBox="1"/>
          <p:nvPr/>
        </p:nvSpPr>
        <p:spPr>
          <a:xfrm>
            <a:off x="1668304" y="11916735"/>
            <a:ext cx="31806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nb-NO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Clean</a:t>
            </a:r>
            <a:r>
              <a:rPr lang="nb-NO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Distribution/Tony Seba</a:t>
            </a:r>
          </a:p>
        </p:txBody>
      </p:sp>
      <p:pic>
        <p:nvPicPr>
          <p:cNvPr id="30" name="Bild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3274" y="805430"/>
            <a:ext cx="2656619" cy="2548525"/>
          </a:xfrm>
          <a:prstGeom prst="rect">
            <a:avLst/>
          </a:prstGeom>
        </p:spPr>
      </p:pic>
      <p:pic>
        <p:nvPicPr>
          <p:cNvPr id="31" name="Bild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4237" y="4681304"/>
            <a:ext cx="1430936" cy="2521461"/>
          </a:xfrm>
          <a:prstGeom prst="rect">
            <a:avLst/>
          </a:prstGeom>
        </p:spPr>
      </p:pic>
      <p:pic>
        <p:nvPicPr>
          <p:cNvPr id="33" name="Bild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1885" y="4629638"/>
            <a:ext cx="2139859" cy="2573128"/>
          </a:xfrm>
          <a:prstGeom prst="rect">
            <a:avLst/>
          </a:prstGeom>
        </p:spPr>
      </p:pic>
      <p:sp>
        <p:nvSpPr>
          <p:cNvPr id="38" name="TekstSylinder 37"/>
          <p:cNvSpPr txBox="1"/>
          <p:nvPr/>
        </p:nvSpPr>
        <p:spPr>
          <a:xfrm>
            <a:off x="13745647" y="1928631"/>
            <a:ext cx="3188693" cy="609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733" b="1" dirty="0"/>
              <a:t>Kompleksitet</a:t>
            </a:r>
          </a:p>
        </p:txBody>
      </p:sp>
      <p:sp>
        <p:nvSpPr>
          <p:cNvPr id="39" name="TekstSylinder 38"/>
          <p:cNvSpPr txBox="1"/>
          <p:nvPr/>
        </p:nvSpPr>
        <p:spPr>
          <a:xfrm>
            <a:off x="13999784" y="5574077"/>
            <a:ext cx="2149948" cy="6093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733" b="1" dirty="0"/>
              <a:t>Drivstoff</a:t>
            </a:r>
          </a:p>
        </p:txBody>
      </p:sp>
      <p:sp>
        <p:nvSpPr>
          <p:cNvPr id="41" name="TekstSylinder 40"/>
          <p:cNvSpPr txBox="1"/>
          <p:nvPr/>
        </p:nvSpPr>
        <p:spPr>
          <a:xfrm>
            <a:off x="21906345" y="3254694"/>
            <a:ext cx="87075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/>
              <a:t>18</a:t>
            </a:r>
          </a:p>
        </p:txBody>
      </p:sp>
      <p:sp>
        <p:nvSpPr>
          <p:cNvPr id="42" name="TekstSylinder 41"/>
          <p:cNvSpPr txBox="1"/>
          <p:nvPr/>
        </p:nvSpPr>
        <p:spPr>
          <a:xfrm>
            <a:off x="16948467" y="3331668"/>
            <a:ext cx="208743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/>
              <a:t>+2 000</a:t>
            </a:r>
          </a:p>
        </p:txBody>
      </p:sp>
      <p:sp>
        <p:nvSpPr>
          <p:cNvPr id="45" name="TekstSylinder 44"/>
          <p:cNvSpPr txBox="1"/>
          <p:nvPr/>
        </p:nvSpPr>
        <p:spPr>
          <a:xfrm>
            <a:off x="13780870" y="2531249"/>
            <a:ext cx="323678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Bevegelige deler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14087236" y="8365826"/>
            <a:ext cx="9611585" cy="1477789"/>
            <a:chOff x="5187374" y="3390830"/>
            <a:chExt cx="3604344" cy="554171"/>
          </a:xfrm>
        </p:grpSpPr>
        <p:sp>
          <p:nvSpPr>
            <p:cNvPr id="40" name="TekstSylinder 39"/>
            <p:cNvSpPr txBox="1"/>
            <p:nvPr/>
          </p:nvSpPr>
          <p:spPr>
            <a:xfrm>
              <a:off x="5219186" y="3534468"/>
              <a:ext cx="627095" cy="228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733" b="1" dirty="0"/>
                <a:t>Energi</a:t>
              </a:r>
            </a:p>
          </p:txBody>
        </p:sp>
        <p:sp>
          <p:nvSpPr>
            <p:cNvPr id="49" name="TekstSylinder 48"/>
            <p:cNvSpPr txBox="1"/>
            <p:nvPr/>
          </p:nvSpPr>
          <p:spPr>
            <a:xfrm>
              <a:off x="5187374" y="3744177"/>
              <a:ext cx="778578" cy="200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3200" dirty="0"/>
                <a:t>Effektivitet</a:t>
              </a:r>
            </a:p>
          </p:txBody>
        </p:sp>
        <p:pic>
          <p:nvPicPr>
            <p:cNvPr id="4" name="Bild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6569" y="3390830"/>
              <a:ext cx="2485149" cy="525163"/>
            </a:xfrm>
            <a:prstGeom prst="rect">
              <a:avLst/>
            </a:prstGeom>
          </p:spPr>
        </p:pic>
      </p:grpSp>
      <p:sp>
        <p:nvSpPr>
          <p:cNvPr id="3" name="Rektangel 2">
            <a:extLst>
              <a:ext uri="{FF2B5EF4-FFF2-40B4-BE49-F238E27FC236}">
                <a16:creationId xmlns:a16="http://schemas.microsoft.com/office/drawing/2014/main" id="{EA0A62A6-7768-4256-9D0B-AC6DF393223E}"/>
              </a:ext>
            </a:extLst>
          </p:cNvPr>
          <p:cNvSpPr/>
          <p:nvPr/>
        </p:nvSpPr>
        <p:spPr>
          <a:xfrm>
            <a:off x="2706624" y="2233298"/>
            <a:ext cx="8239519" cy="102137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"/>
              <a:ea typeface="Avenir Next"/>
              <a:cs typeface="Avenir Next"/>
              <a:sym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814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4242547" y="2224711"/>
            <a:ext cx="16869024" cy="10560352"/>
            <a:chOff x="1590955" y="834266"/>
            <a:chExt cx="6325884" cy="3960132"/>
          </a:xfrm>
        </p:grpSpPr>
        <p:sp>
          <p:nvSpPr>
            <p:cNvPr id="13" name="Likebent trekant 12"/>
            <p:cNvSpPr/>
            <p:nvPr/>
          </p:nvSpPr>
          <p:spPr>
            <a:xfrm>
              <a:off x="2579966" y="1203598"/>
              <a:ext cx="4202167" cy="3168352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467"/>
            </a:p>
          </p:txBody>
        </p:sp>
        <p:sp>
          <p:nvSpPr>
            <p:cNvPr id="15" name="TekstSylinder 14"/>
            <p:cNvSpPr txBox="1"/>
            <p:nvPr/>
          </p:nvSpPr>
          <p:spPr>
            <a:xfrm>
              <a:off x="5992514" y="4348966"/>
              <a:ext cx="1924325" cy="422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467" b="1" dirty="0"/>
                <a:t>Connected</a:t>
              </a:r>
            </a:p>
          </p:txBody>
        </p:sp>
        <p:sp>
          <p:nvSpPr>
            <p:cNvPr id="16" name="TekstSylinder 15"/>
            <p:cNvSpPr txBox="1"/>
            <p:nvPr/>
          </p:nvSpPr>
          <p:spPr>
            <a:xfrm>
              <a:off x="3863060" y="834266"/>
              <a:ext cx="1565453" cy="422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467" b="1" dirty="0"/>
                <a:t>Elektrisk</a:t>
              </a:r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1590955" y="4371950"/>
              <a:ext cx="1644801" cy="422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7467" b="1" dirty="0"/>
                <a:t>Autonom</a:t>
              </a:r>
            </a:p>
          </p:txBody>
        </p:sp>
      </p:grp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1190680" y="290909"/>
            <a:ext cx="21793067" cy="1441359"/>
          </a:xfrm>
        </p:spPr>
        <p:txBody>
          <a:bodyPr>
            <a:normAutofit/>
          </a:bodyPr>
          <a:lstStyle/>
          <a:p>
            <a:r>
              <a:rPr lang="nb-NO" dirty="0"/>
              <a:t>Og da blir det et litt annerledes spill….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8512" y="5897893"/>
            <a:ext cx="10388571" cy="5252912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63" y="7535127"/>
            <a:ext cx="4800533" cy="2424168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192" y="2748840"/>
            <a:ext cx="5149584" cy="2496277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3984" y="7750190"/>
            <a:ext cx="2886912" cy="306395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113" y="3401617"/>
            <a:ext cx="3099352" cy="31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4CFF4E-25AE-4221-8C75-200F4226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Personbilsalg    Norge 2017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7A2C21-DA71-41B5-9E56-D94FE9C7B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8000" dirty="0"/>
              <a:t>Hybrid				31,3 %</a:t>
            </a:r>
          </a:p>
          <a:p>
            <a:r>
              <a:rPr lang="nb-NO" sz="8000" dirty="0"/>
              <a:t>Bensin				24,7 %</a:t>
            </a:r>
          </a:p>
          <a:p>
            <a:r>
              <a:rPr lang="nb-NO" sz="8000" dirty="0"/>
              <a:t>Diesel				23,0 %</a:t>
            </a:r>
          </a:p>
          <a:p>
            <a:r>
              <a:rPr lang="nb-NO" sz="8000" dirty="0"/>
              <a:t>Elektrisk		20,8 %</a:t>
            </a:r>
          </a:p>
          <a:p>
            <a:pPr marL="0" indent="0">
              <a:buNone/>
            </a:pPr>
            <a:r>
              <a:rPr lang="nb-NO" sz="8000" dirty="0"/>
              <a:t>                Sandnes   -   24,1 % </a:t>
            </a:r>
          </a:p>
        </p:txBody>
      </p:sp>
    </p:spTree>
    <p:extLst>
      <p:ext uri="{BB962C8B-B14F-4D97-AF65-F5344CB8AC3E}">
        <p14:creationId xmlns:p14="http://schemas.microsoft.com/office/powerpoint/2010/main" val="8878471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787A8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Ultra Light"/>
        <a:ea typeface="Avenir Next Ultra Light"/>
        <a:cs typeface="Avenir Next Ultra Light"/>
      </a:majorFont>
      <a:minorFont>
        <a:latin typeface="Avenir Next Ultra Light"/>
        <a:ea typeface="Avenir Next Ultra Light"/>
        <a:cs typeface="Avenir Next Ultr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E62877"/>
            </a:gs>
            <a:gs pos="100000">
              <a:srgbClr val="F56B57"/>
            </a:gs>
          </a:gsLst>
          <a:lin ang="540000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9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"/>
            <a:ea typeface="Avenir Next"/>
            <a:cs typeface="Avenir Next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9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787A8C"/>
            </a:solidFill>
            <a:effectLst/>
            <a:uFillTx/>
            <a:latin typeface="Avenir Next"/>
            <a:ea typeface="Avenir Next"/>
            <a:cs typeface="Avenir Next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Møller_ppt_mal [Skrivebeskyttet]" id="{9E41DF23-86CF-480E-A77F-CD479B16B535}" vid="{ECECCD9A-3695-4C63-981E-C8306803AEC1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Next Ultra Light"/>
        <a:ea typeface="Avenir Next Ultra Light"/>
        <a:cs typeface="Avenir Next Ultra Light"/>
      </a:majorFont>
      <a:minorFont>
        <a:latin typeface="Avenir Next Ultra Light"/>
        <a:ea typeface="Avenir Next Ultra Light"/>
        <a:cs typeface="Avenir Next Ultr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E62877"/>
            </a:gs>
            <a:gs pos="100000">
              <a:srgbClr val="F56B57"/>
            </a:gs>
          </a:gsLst>
          <a:lin ang="5400000" scaled="0"/>
        </a:gra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9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"/>
            <a:ea typeface="Avenir Next"/>
            <a:cs typeface="Avenir Next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9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787A8C"/>
            </a:solidFill>
            <a:effectLst/>
            <a:uFillTx/>
            <a:latin typeface="Avenir Next"/>
            <a:ea typeface="Avenir Next"/>
            <a:cs typeface="Avenir Next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</TotalTime>
  <Words>390</Words>
  <Application>Microsoft Office PowerPoint</Application>
  <PresentationFormat>Egendefinert</PresentationFormat>
  <Paragraphs>109</Paragraphs>
  <Slides>18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4" baseType="lpstr">
      <vt:lpstr>Arial</vt:lpstr>
      <vt:lpstr>Avenir Next</vt:lpstr>
      <vt:lpstr>Avenir Next Ultra Light</vt:lpstr>
      <vt:lpstr>Helvetica</vt:lpstr>
      <vt:lpstr>Helvetica Neue</vt:lpstr>
      <vt:lpstr>White</vt:lpstr>
      <vt:lpstr>PowerPoint-presentasjon</vt:lpstr>
      <vt:lpstr>PowerPoint-presentasjon</vt:lpstr>
      <vt:lpstr>«Når en demning brister – kommer vannet fort»</vt:lpstr>
      <vt:lpstr>Endringer er ofte vanskelige å forutse</vt:lpstr>
      <vt:lpstr>En verden i kraftig endring</vt:lpstr>
      <vt:lpstr>Teknologi modnes og kostnadene faller</vt:lpstr>
      <vt:lpstr>Bilene blir elektriske…..</vt:lpstr>
      <vt:lpstr>Og da blir det et litt annerledes spill….</vt:lpstr>
      <vt:lpstr>Personbilsalg    Norge 2017</vt:lpstr>
      <vt:lpstr>Ordreserve medio Mars - Sandnes</vt:lpstr>
      <vt:lpstr>Framtiden er elektrisk</vt:lpstr>
      <vt:lpstr>PowerPoint-presentasjon</vt:lpstr>
      <vt:lpstr>PowerPoint-presentasjon</vt:lpstr>
      <vt:lpstr>Megatrender som kan treffe oss</vt:lpstr>
      <vt:lpstr>Mobilitet – posisjonere oss til å levere innholdet</vt:lpstr>
      <vt:lpstr>Besøk pr. bilhandel              Gjenkjøpsavtale privat</vt:lpstr>
      <vt:lpstr>Bildeling                HYRE   Uber   Air Bnb</vt:lpstr>
      <vt:lpstr>Tre bærende stolper i strategien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Knutsen, Pål</dc:creator>
  <cp:lastModifiedBy>Elin Schanche</cp:lastModifiedBy>
  <cp:revision>95</cp:revision>
  <dcterms:modified xsi:type="dcterms:W3CDTF">2018-03-19T06:00:47Z</dcterms:modified>
</cp:coreProperties>
</file>